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6" r:id="rId1"/>
  </p:sldMasterIdLst>
  <p:notesMasterIdLst>
    <p:notesMasterId r:id="rId22"/>
  </p:notesMasterIdLst>
  <p:handoutMasterIdLst>
    <p:handoutMasterId r:id="rId23"/>
  </p:handoutMasterIdLst>
  <p:sldIdLst>
    <p:sldId id="479" r:id="rId2"/>
    <p:sldId id="449" r:id="rId3"/>
    <p:sldId id="462" r:id="rId4"/>
    <p:sldId id="478" r:id="rId5"/>
    <p:sldId id="490" r:id="rId6"/>
    <p:sldId id="474" r:id="rId7"/>
    <p:sldId id="472" r:id="rId8"/>
    <p:sldId id="485" r:id="rId9"/>
    <p:sldId id="475" r:id="rId10"/>
    <p:sldId id="470" r:id="rId11"/>
    <p:sldId id="487" r:id="rId12"/>
    <p:sldId id="481" r:id="rId13"/>
    <p:sldId id="482" r:id="rId14"/>
    <p:sldId id="484" r:id="rId15"/>
    <p:sldId id="473" r:id="rId16"/>
    <p:sldId id="480" r:id="rId17"/>
    <p:sldId id="483" r:id="rId18"/>
    <p:sldId id="491" r:id="rId19"/>
    <p:sldId id="467" r:id="rId20"/>
    <p:sldId id="460" r:id="rId21"/>
  </p:sldIdLst>
  <p:sldSz cx="9144000" cy="6858000" type="screen4x3"/>
  <p:notesSz cx="6985000" cy="9271000"/>
  <p:embeddedFontLst>
    <p:embeddedFont>
      <p:font typeface="Calibri" panose="020F0502020204030204" pitchFamily="34" charset="0"/>
      <p:regular r:id="rId24"/>
      <p:bold r:id="rId25"/>
      <p:italic r:id="rId26"/>
      <p:boldItalic r:id="rId27"/>
    </p:embeddedFont>
    <p:embeddedFont>
      <p:font typeface="Lato Black" panose="020F0502020204030203" pitchFamily="34" charset="0"/>
      <p:bold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GC1" initials="A" lastIdx="0" clrIdx="0">
    <p:extLst>
      <p:ext uri="{19B8F6BF-5375-455C-9EA6-DF929625EA0E}">
        <p15:presenceInfo xmlns:p15="http://schemas.microsoft.com/office/powerpoint/2012/main" userId="fbe3412d9c84630d" providerId="Windows Live"/>
      </p:ext>
    </p:extLst>
  </p:cmAuthor>
  <p:cmAuthor id="2" name="Windows User" initials="WU" lastIdx="0" clrIdx="1">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C14"/>
    <a:srgbClr val="BF1E1C"/>
    <a:srgbClr val="008080"/>
    <a:srgbClr val="861476"/>
    <a:srgbClr val="CC00CC"/>
    <a:srgbClr val="FFCC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85036" autoAdjust="0"/>
  </p:normalViewPr>
  <p:slideViewPr>
    <p:cSldViewPr>
      <p:cViewPr varScale="1">
        <p:scale>
          <a:sx n="62" d="100"/>
          <a:sy n="62" d="100"/>
        </p:scale>
        <p:origin x="1662" y="72"/>
      </p:cViewPr>
      <p:guideLst>
        <p:guide orient="horz" pos="2160"/>
        <p:guide pos="2880"/>
      </p:guideLst>
    </p:cSldViewPr>
  </p:slideViewPr>
  <p:outlineViewPr>
    <p:cViewPr>
      <p:scale>
        <a:sx n="33" d="100"/>
        <a:sy n="33" d="100"/>
      </p:scale>
      <p:origin x="0" y="0"/>
    </p:cViewPr>
  </p:outlineViewPr>
  <p:notesTextViewPr>
    <p:cViewPr>
      <p:scale>
        <a:sx n="1" d="1"/>
        <a:sy n="1" d="1"/>
      </p:scale>
      <p:origin x="0" y="-37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208" cy="463236"/>
          </a:xfrm>
          <a:prstGeom prst="rect">
            <a:avLst/>
          </a:prstGeom>
        </p:spPr>
        <p:txBody>
          <a:bodyPr vert="horz" lIns="90251" tIns="45126" rIns="90251" bIns="45126" rtlCol="0"/>
          <a:lstStyle>
            <a:lvl1pPr algn="l">
              <a:defRPr sz="1200"/>
            </a:lvl1pPr>
          </a:lstStyle>
          <a:p>
            <a:endParaRPr lang="en-CA"/>
          </a:p>
        </p:txBody>
      </p:sp>
      <p:sp>
        <p:nvSpPr>
          <p:cNvPr id="3" name="Date Placeholder 2"/>
          <p:cNvSpPr>
            <a:spLocks noGrp="1"/>
          </p:cNvSpPr>
          <p:nvPr>
            <p:ph type="dt" sz="quarter" idx="1"/>
          </p:nvPr>
        </p:nvSpPr>
        <p:spPr>
          <a:xfrm>
            <a:off x="3957229" y="2"/>
            <a:ext cx="3026208" cy="463236"/>
          </a:xfrm>
          <a:prstGeom prst="rect">
            <a:avLst/>
          </a:prstGeom>
        </p:spPr>
        <p:txBody>
          <a:bodyPr vert="horz" lIns="90251" tIns="45126" rIns="90251" bIns="45126" rtlCol="0"/>
          <a:lstStyle>
            <a:lvl1pPr algn="r">
              <a:defRPr sz="1200"/>
            </a:lvl1pPr>
          </a:lstStyle>
          <a:p>
            <a:fld id="{183E8159-D4C4-461E-AE0C-C90DE0F92204}" type="datetimeFigureOut">
              <a:rPr lang="en-CA" smtClean="0"/>
              <a:pPr/>
              <a:t>2018-05-07</a:t>
            </a:fld>
            <a:endParaRPr lang="en-CA"/>
          </a:p>
        </p:txBody>
      </p:sp>
      <p:sp>
        <p:nvSpPr>
          <p:cNvPr id="4" name="Footer Placeholder 3"/>
          <p:cNvSpPr>
            <a:spLocks noGrp="1"/>
          </p:cNvSpPr>
          <p:nvPr>
            <p:ph type="ftr" sz="quarter" idx="2"/>
          </p:nvPr>
        </p:nvSpPr>
        <p:spPr>
          <a:xfrm>
            <a:off x="0" y="8806195"/>
            <a:ext cx="3026208" cy="463236"/>
          </a:xfrm>
          <a:prstGeom prst="rect">
            <a:avLst/>
          </a:prstGeom>
        </p:spPr>
        <p:txBody>
          <a:bodyPr vert="horz" lIns="90251" tIns="45126" rIns="90251" bIns="45126" rtlCol="0" anchor="b"/>
          <a:lstStyle>
            <a:lvl1pPr algn="l">
              <a:defRPr sz="1200"/>
            </a:lvl1pPr>
          </a:lstStyle>
          <a:p>
            <a:endParaRPr lang="en-CA"/>
          </a:p>
        </p:txBody>
      </p:sp>
      <p:sp>
        <p:nvSpPr>
          <p:cNvPr id="5" name="Slide Number Placeholder 4"/>
          <p:cNvSpPr>
            <a:spLocks noGrp="1"/>
          </p:cNvSpPr>
          <p:nvPr>
            <p:ph type="sldNum" sz="quarter" idx="3"/>
          </p:nvPr>
        </p:nvSpPr>
        <p:spPr>
          <a:xfrm>
            <a:off x="3957229" y="8806195"/>
            <a:ext cx="3026208" cy="463236"/>
          </a:xfrm>
          <a:prstGeom prst="rect">
            <a:avLst/>
          </a:prstGeom>
        </p:spPr>
        <p:txBody>
          <a:bodyPr vert="horz" lIns="90251" tIns="45126" rIns="90251" bIns="45126" rtlCol="0" anchor="b"/>
          <a:lstStyle>
            <a:lvl1pPr algn="r">
              <a:defRPr sz="1200"/>
            </a:lvl1pPr>
          </a:lstStyle>
          <a:p>
            <a:fld id="{1EF97DFC-0015-42DD-B454-3B4878D2FD27}" type="slidenum">
              <a:rPr lang="en-CA" smtClean="0"/>
              <a:pPr/>
              <a:t>‹#›</a:t>
            </a:fld>
            <a:endParaRPr lang="en-CA"/>
          </a:p>
        </p:txBody>
      </p:sp>
    </p:spTree>
    <p:extLst>
      <p:ext uri="{BB962C8B-B14F-4D97-AF65-F5344CB8AC3E}">
        <p14:creationId xmlns:p14="http://schemas.microsoft.com/office/powerpoint/2010/main" val="1394903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867"/>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56550" y="0"/>
            <a:ext cx="3026833" cy="463867"/>
          </a:xfrm>
          <a:prstGeom prst="rect">
            <a:avLst/>
          </a:prstGeom>
        </p:spPr>
        <p:txBody>
          <a:bodyPr vert="horz" lIns="91440" tIns="45720" rIns="91440" bIns="45720" rtlCol="0"/>
          <a:lstStyle>
            <a:lvl1pPr algn="r">
              <a:defRPr sz="1200"/>
            </a:lvl1pPr>
          </a:lstStyle>
          <a:p>
            <a:fld id="{C083076D-5F70-4BCD-9428-FA22466ED272}" type="datetimeFigureOut">
              <a:rPr lang="en-CA" smtClean="0"/>
              <a:pPr/>
              <a:t>2018-05-07</a:t>
            </a:fld>
            <a:endParaRPr lang="en-CA"/>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98500" y="4404359"/>
            <a:ext cx="5588000" cy="41716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05550"/>
            <a:ext cx="3026833" cy="46386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56550" y="8805550"/>
            <a:ext cx="3026833" cy="463867"/>
          </a:xfrm>
          <a:prstGeom prst="rect">
            <a:avLst/>
          </a:prstGeom>
        </p:spPr>
        <p:txBody>
          <a:bodyPr vert="horz" lIns="91440" tIns="45720" rIns="91440" bIns="45720" rtlCol="0" anchor="b"/>
          <a:lstStyle>
            <a:lvl1pPr algn="r">
              <a:defRPr sz="1200"/>
            </a:lvl1pPr>
          </a:lstStyle>
          <a:p>
            <a:fld id="{6E3DA21F-CEF7-42D4-8F20-33734DBAE8E8}" type="slidenum">
              <a:rPr lang="en-CA" smtClean="0"/>
              <a:pPr/>
              <a:t>‹#›</a:t>
            </a:fld>
            <a:endParaRPr lang="en-CA"/>
          </a:p>
        </p:txBody>
      </p:sp>
    </p:spTree>
    <p:extLst>
      <p:ext uri="{BB962C8B-B14F-4D97-AF65-F5344CB8AC3E}">
        <p14:creationId xmlns:p14="http://schemas.microsoft.com/office/powerpoint/2010/main" val="248720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ote.myworld2015.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a:t>
            </a:fld>
            <a:endParaRPr lang="en-CA"/>
          </a:p>
        </p:txBody>
      </p:sp>
    </p:spTree>
    <p:extLst>
      <p:ext uri="{BB962C8B-B14F-4D97-AF65-F5344CB8AC3E}">
        <p14:creationId xmlns:p14="http://schemas.microsoft.com/office/powerpoint/2010/main" val="323594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 Canada,</a:t>
            </a:r>
            <a:r>
              <a:rPr lang="en-CA" baseline="0" dirty="0" smtClean="0"/>
              <a:t> we also have food insecurity.  What do you notice about this map? </a:t>
            </a:r>
            <a:endParaRPr lang="en-CA" baseline="0" dirty="0" smtClean="0"/>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Found at</a:t>
            </a:r>
            <a:r>
              <a:rPr lang="en-US" sz="1200" dirty="0" smtClean="0"/>
              <a:t>: Where Canada Stands: A Sustainable Development Goals Progress Report,  BC COUNCIL FOR INTERNATIONAL COOPERATION, 2017: https://bccic.ca/wp-content/uploads/2017/07/HLPF-Report-Online-Version-v1-07072017.pdf</a:t>
            </a:r>
          </a:p>
          <a:p>
            <a:endParaRPr lang="en-CA" dirty="0" smtClean="0"/>
          </a:p>
          <a:p>
            <a:r>
              <a:rPr lang="en-CA" dirty="0" smtClean="0"/>
              <a:t>Date found: 5 February 2018</a:t>
            </a:r>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10</a:t>
            </a:fld>
            <a:endParaRPr lang="en-CA"/>
          </a:p>
        </p:txBody>
      </p:sp>
    </p:spTree>
    <p:extLst>
      <p:ext uri="{BB962C8B-B14F-4D97-AF65-F5344CB8AC3E}">
        <p14:creationId xmlns:p14="http://schemas.microsoft.com/office/powerpoint/2010/main" val="296727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Juanita is from Edmonton.  She</a:t>
            </a:r>
            <a:r>
              <a:rPr lang="en-CA" baseline="0" dirty="0" smtClean="0"/>
              <a:t> is passionate about Goal 2.  Juanita knows how to cook great food.  She provides cooking classes to newcomers and youth so they can feel more confident in cooking their own meals.  Did she use his time, talent, treasure, or voice to make change? </a:t>
            </a:r>
            <a:endParaRPr lang="en-CA" dirty="0" smtClean="0"/>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Find Juanita’s profile in the 2018 Top 30 Under 30 magazine here:  http://acgc.ca/get-involved/top-30-under-30-magazine/</a:t>
            </a:r>
            <a:endParaRPr lang="en-CA" dirty="0" smtClean="0"/>
          </a:p>
        </p:txBody>
      </p:sp>
      <p:sp>
        <p:nvSpPr>
          <p:cNvPr id="4" name="Slide Number Placeholder 3"/>
          <p:cNvSpPr>
            <a:spLocks noGrp="1"/>
          </p:cNvSpPr>
          <p:nvPr>
            <p:ph type="sldNum" sz="quarter" idx="10"/>
          </p:nvPr>
        </p:nvSpPr>
        <p:spPr/>
        <p:txBody>
          <a:bodyPr/>
          <a:lstStyle/>
          <a:p>
            <a:fld id="{83F63B26-D9E1-4CD1-8804-5FA523C31DB8}" type="slidenum">
              <a:rPr lang="en-CA" smtClean="0"/>
              <a:pPr/>
              <a:t>11</a:t>
            </a:fld>
            <a:endParaRPr lang="en-CA"/>
          </a:p>
        </p:txBody>
      </p:sp>
    </p:spTree>
    <p:extLst>
      <p:ext uri="{BB962C8B-B14F-4D97-AF65-F5344CB8AC3E}">
        <p14:creationId xmlns:p14="http://schemas.microsoft.com/office/powerpoint/2010/main" val="273949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Found at</a:t>
            </a:r>
            <a:r>
              <a:rPr lang="en-US" sz="1200" dirty="0" smtClean="0"/>
              <a:t>: http://uis.unesco.org/sites/default/files/documents/fs37-leaving-no-one-behind-how-far-on-the-way-to-universal-primary-and-secondary-education-2016-en.pdf</a:t>
            </a:r>
          </a:p>
          <a:p>
            <a:r>
              <a:rPr lang="en-CA" dirty="0" smtClean="0"/>
              <a:t>Date found: Feb 5, 2018</a:t>
            </a:r>
          </a:p>
          <a:p>
            <a:endParaRPr lang="en-CA" dirty="0" smtClean="0"/>
          </a:p>
          <a:p>
            <a:r>
              <a:rPr lang="en-CA" dirty="0" smtClean="0"/>
              <a:t>As a comparison</a:t>
            </a:r>
          </a:p>
          <a:p>
            <a:r>
              <a:rPr lang="en-US" sz="1200" b="1" i="0" kern="1200" dirty="0" smtClean="0">
                <a:solidFill>
                  <a:schemeClr val="tx1"/>
                </a:solidFill>
                <a:effectLst/>
                <a:latin typeface="+mn-lt"/>
                <a:ea typeface="+mn-ea"/>
                <a:cs typeface="+mn-cs"/>
              </a:rPr>
              <a:t>72 million more children</a:t>
            </a:r>
            <a:r>
              <a:rPr lang="en-US" sz="1200" b="0" i="0" kern="1200" dirty="0" smtClean="0">
                <a:solidFill>
                  <a:schemeClr val="tx1"/>
                </a:solidFill>
                <a:effectLst/>
                <a:latin typeface="+mn-lt"/>
                <a:ea typeface="+mn-ea"/>
                <a:cs typeface="+mn-cs"/>
              </a:rPr>
              <a:t> were in primary school in 2015 in GPE partner countries compared to 2002.</a:t>
            </a:r>
            <a:r>
              <a:rPr lang="en-US" dirty="0" smtClean="0"/>
              <a:t/>
            </a:r>
            <a:br>
              <a:rPr lang="en-US" dirty="0" smtClean="0"/>
            </a:br>
            <a:r>
              <a:rPr lang="en-US" dirty="0" smtClean="0"/>
              <a:t>https://www.globalpartnership.org/data-and-results/education-data</a:t>
            </a:r>
          </a:p>
          <a:p>
            <a:endParaRPr lang="en-US" dirty="0" smtClean="0"/>
          </a:p>
          <a:p>
            <a:r>
              <a:rPr lang="en-US" smtClean="0"/>
              <a:t>See charts at https://data.unicef.org/topic/education/primary-education/</a:t>
            </a:r>
            <a:endParaRPr lang="en-CA" dirty="0" smtClean="0"/>
          </a:p>
          <a:p>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12</a:t>
            </a:fld>
            <a:endParaRPr lang="en-CA"/>
          </a:p>
        </p:txBody>
      </p:sp>
    </p:spTree>
    <p:extLst>
      <p:ext uri="{BB962C8B-B14F-4D97-AF65-F5344CB8AC3E}">
        <p14:creationId xmlns:p14="http://schemas.microsoft.com/office/powerpoint/2010/main" val="149514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Found at</a:t>
            </a:r>
            <a:r>
              <a:rPr lang="en-US" sz="1200" dirty="0" smtClean="0"/>
              <a:t>: https://education.alberta.ca/media/3273036/apori_201610_province_province-report.pdf</a:t>
            </a:r>
          </a:p>
          <a:p>
            <a:r>
              <a:rPr lang="en-US" sz="1200" b="1" dirty="0" smtClean="0"/>
              <a:t>Date</a:t>
            </a:r>
            <a:r>
              <a:rPr lang="en-US" sz="1200" dirty="0" smtClean="0"/>
              <a:t>:  February 5, 2018</a:t>
            </a:r>
            <a:endParaRPr lang="en-US" sz="1200"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13</a:t>
            </a:fld>
            <a:endParaRPr lang="en-CA"/>
          </a:p>
        </p:txBody>
      </p:sp>
    </p:spTree>
    <p:extLst>
      <p:ext uri="{BB962C8B-B14F-4D97-AF65-F5344CB8AC3E}">
        <p14:creationId xmlns:p14="http://schemas.microsoft.com/office/powerpoint/2010/main" val="291780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McNiel</a:t>
            </a:r>
            <a:r>
              <a:rPr lang="en-CA" baseline="0" dirty="0" smtClean="0"/>
              <a:t> is from Edmonton.  He came from South Sudan when he was young.  He is passionate about Goal 4, and spends his time mentoring newcomer youth.  </a:t>
            </a:r>
          </a:p>
          <a:p>
            <a:r>
              <a:rPr lang="en-CA" baseline="0" dirty="0" smtClean="0"/>
              <a:t> Did he use his time, talent, treasure, or voice to make change? </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Find McNeil’s profile in the 2018 Top 30 Under 30 magazine here:  http://acgc.ca/get-involved/top-30-under-30-magazine/</a:t>
            </a:r>
            <a:endParaRPr lang="en-CA" dirty="0" smtClean="0"/>
          </a:p>
          <a:p>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14</a:t>
            </a:fld>
            <a:endParaRPr lang="en-CA"/>
          </a:p>
        </p:txBody>
      </p:sp>
    </p:spTree>
    <p:extLst>
      <p:ext uri="{BB962C8B-B14F-4D97-AF65-F5344CB8AC3E}">
        <p14:creationId xmlns:p14="http://schemas.microsoft.com/office/powerpoint/2010/main" val="2453725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www.wateraid.org/facts-and-statistics</a:t>
            </a:r>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15</a:t>
            </a:fld>
            <a:endParaRPr lang="en-CA"/>
          </a:p>
        </p:txBody>
      </p:sp>
    </p:spTree>
    <p:extLst>
      <p:ext uri="{BB962C8B-B14F-4D97-AF65-F5344CB8AC3E}">
        <p14:creationId xmlns:p14="http://schemas.microsoft.com/office/powerpoint/2010/main" val="2306843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Valid as of 4 May 2018. Found</a:t>
            </a:r>
            <a:r>
              <a:rPr lang="en-CA" baseline="0" dirty="0" smtClean="0"/>
              <a:t> at http://www.aadnc-aandc.gc.ca/eng/1506514143353/1506514230742</a:t>
            </a:r>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16</a:t>
            </a:fld>
            <a:endParaRPr lang="en-CA"/>
          </a:p>
        </p:txBody>
      </p:sp>
    </p:spTree>
    <p:extLst>
      <p:ext uri="{BB962C8B-B14F-4D97-AF65-F5344CB8AC3E}">
        <p14:creationId xmlns:p14="http://schemas.microsoft.com/office/powerpoint/2010/main" val="2526092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Tikho</a:t>
            </a:r>
            <a:r>
              <a:rPr lang="en-CA" dirty="0" smtClean="0"/>
              <a:t> is from Zambia and is </a:t>
            </a:r>
            <a:r>
              <a:rPr lang="en-CA" baseline="0" dirty="0" smtClean="0"/>
              <a:t>passionate about Goal 6. </a:t>
            </a:r>
            <a:r>
              <a:rPr lang="en-CA" dirty="0" smtClean="0"/>
              <a:t>  She</a:t>
            </a:r>
            <a:r>
              <a:rPr lang="en-CA" baseline="0" dirty="0" smtClean="0"/>
              <a:t> is a youth advocate for </a:t>
            </a:r>
            <a:r>
              <a:rPr lang="en-CA" baseline="0" dirty="0" err="1" smtClean="0"/>
              <a:t>clearn</a:t>
            </a:r>
            <a:r>
              <a:rPr lang="en-CA" baseline="0" dirty="0" smtClean="0"/>
              <a:t> water and proper sanitation, and tells people in her community about the issue, with the support of the Calgary organization, the Center for Affordable Water and Sanitation Technology (CAWST). Did she use her time, talent, treasure, or voice to make change? </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Find </a:t>
            </a:r>
            <a:r>
              <a:rPr lang="en-CA" baseline="0" dirty="0" err="1" smtClean="0"/>
              <a:t>Tikho’s</a:t>
            </a:r>
            <a:r>
              <a:rPr lang="en-CA" baseline="0" dirty="0" smtClean="0"/>
              <a:t> profile in the 2018 Top 30 Under 30 magazine here:  http://acgc.ca/get-involved/top-30-under-30-magazine/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Find other lessons involving </a:t>
            </a:r>
            <a:r>
              <a:rPr lang="en-CA" baseline="0" dirty="0" err="1" smtClean="0"/>
              <a:t>Tikho</a:t>
            </a:r>
            <a:r>
              <a:rPr lang="en-CA" baseline="0" dirty="0" smtClean="0"/>
              <a:t> here:  https://www.cawst.org/wavemakers/educators/teach/tikhostory</a:t>
            </a:r>
            <a:endParaRPr lang="en-CA" dirty="0" smtClean="0"/>
          </a:p>
          <a:p>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17</a:t>
            </a:fld>
            <a:endParaRPr lang="en-CA"/>
          </a:p>
        </p:txBody>
      </p:sp>
    </p:spTree>
    <p:extLst>
      <p:ext uri="{BB962C8B-B14F-4D97-AF65-F5344CB8AC3E}">
        <p14:creationId xmlns:p14="http://schemas.microsoft.com/office/powerpoint/2010/main" val="73842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have now learned</a:t>
            </a:r>
            <a:r>
              <a:rPr lang="en-CA" baseline="0" dirty="0" smtClean="0"/>
              <a:t> about other young people who are using their time, talent, treasure, and voice to make change.  </a:t>
            </a:r>
            <a:r>
              <a:rPr lang="en-CA" dirty="0" smtClean="0"/>
              <a:t>Ask the class for their input:  What are ways you can use your time, talent,</a:t>
            </a:r>
            <a:r>
              <a:rPr lang="en-CA" baseline="0" dirty="0" smtClean="0"/>
              <a:t> treasure, or voice to make change? </a:t>
            </a:r>
          </a:p>
          <a:p>
            <a:r>
              <a:rPr lang="en-CA" baseline="0" dirty="0" smtClean="0"/>
              <a:t>As an extension:  distribute this graphic to groups, and they can brainstorm ideas they can do in their school, or ways they can help.  </a:t>
            </a:r>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18</a:t>
            </a:fld>
            <a:endParaRPr lang="en-CA"/>
          </a:p>
        </p:txBody>
      </p:sp>
    </p:spTree>
    <p:extLst>
      <p:ext uri="{BB962C8B-B14F-4D97-AF65-F5344CB8AC3E}">
        <p14:creationId xmlns:p14="http://schemas.microsoft.com/office/powerpoint/2010/main" val="1335425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Even if you are young, you can make a great</a:t>
            </a:r>
            <a:r>
              <a:rPr lang="en-CA" baseline="0" dirty="0" smtClean="0"/>
              <a:t> change.  </a:t>
            </a:r>
          </a:p>
          <a:p>
            <a:r>
              <a:rPr lang="en-CA" baseline="0" dirty="0" smtClean="0"/>
              <a:t>Watch ‘Be a Hummingbird’.  </a:t>
            </a:r>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19</a:t>
            </a:fld>
            <a:endParaRPr lang="en-CA"/>
          </a:p>
        </p:txBody>
      </p:sp>
    </p:spTree>
    <p:extLst>
      <p:ext uri="{BB962C8B-B14F-4D97-AF65-F5344CB8AC3E}">
        <p14:creationId xmlns:p14="http://schemas.microsoft.com/office/powerpoint/2010/main" val="133418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dirty="0" smtClean="0"/>
              <a:t>Before</a:t>
            </a:r>
            <a:r>
              <a:rPr lang="en-CA" baseline="0" dirty="0" smtClean="0"/>
              <a:t> the lesson, conduct an activity to demonstrate inequality.  </a:t>
            </a:r>
          </a:p>
          <a:p>
            <a:r>
              <a:rPr lang="en-CA" baseline="0" dirty="0" smtClean="0"/>
              <a:t>Divide students into equal groups.  Each group is supposed to make a Birthday Card for a friend.  Emphasize the scenario – it is your friends birthday, and you are really excited to be invited.  You really want to make a nice card, and you know your friend will be happy to receive it.  Can you do it?  If you have time, show students an example of the birthday card they should make (perhaps with a cut out balloon glued to the front of the card). </a:t>
            </a:r>
          </a:p>
          <a:p>
            <a:endParaRPr lang="en-CA" baseline="0" dirty="0" smtClean="0"/>
          </a:p>
          <a:p>
            <a:r>
              <a:rPr lang="en-CA" baseline="0" dirty="0" smtClean="0"/>
              <a:t>At each table, place a paper bag with supplies.  However, each bag will have different supplies.  The students don’t know, but you have based the supplies based on the region of the world they are representing</a:t>
            </a:r>
          </a:p>
          <a:p>
            <a:pPr marL="0" indent="0">
              <a:buNone/>
            </a:pPr>
            <a:r>
              <a:rPr lang="en-CA" baseline="0" dirty="0" smtClean="0"/>
              <a:t>1.   (36% of the class)  Representing High Income Countries:  Include markers, coloured paper, scissors, glue</a:t>
            </a:r>
          </a:p>
          <a:p>
            <a:pPr marL="228600" indent="-228600">
              <a:buAutoNum type="arabicPeriod" startAt="2"/>
            </a:pPr>
            <a:r>
              <a:rPr lang="en-CA" baseline="0" dirty="0" smtClean="0"/>
              <a:t>(26% of the class) Representing Upper Middle Income Countries:  Plain paper, markers</a:t>
            </a:r>
          </a:p>
          <a:p>
            <a:pPr marL="228600" indent="-228600">
              <a:buAutoNum type="arabicPeriod" startAt="2"/>
            </a:pPr>
            <a:r>
              <a:rPr lang="en-CA" baseline="0" dirty="0" smtClean="0"/>
              <a:t>(39% of the class) Representing Low/Low Middle Income Countries:  Paper, a regular pencil</a:t>
            </a:r>
          </a:p>
          <a:p>
            <a:pPr marL="0" indent="0">
              <a:buNone/>
            </a:pPr>
            <a:endParaRPr lang="en-CA" baseline="0" dirty="0" smtClean="0"/>
          </a:p>
          <a:p>
            <a:pPr marL="0" indent="0">
              <a:buNone/>
            </a:pPr>
            <a:r>
              <a:rPr lang="en-CA" baseline="0" dirty="0" smtClean="0"/>
              <a:t>These statistics are based off the </a:t>
            </a:r>
            <a:r>
              <a:rPr lang="en-CA" baseline="0" dirty="0" err="1" smtClean="0"/>
              <a:t>the</a:t>
            </a:r>
            <a:r>
              <a:rPr lang="en-CA" baseline="0" dirty="0" smtClean="0"/>
              <a:t> World Bank classification found in January 2018 here:  https://datahelpdesk.worldbank.org/knowledgebase/articles/906519</a:t>
            </a:r>
          </a:p>
          <a:p>
            <a:pPr marL="0" indent="0">
              <a:buNone/>
            </a:pPr>
            <a:endParaRPr lang="en-CA" baseline="0" dirty="0" smtClean="0"/>
          </a:p>
          <a:p>
            <a:pPr marL="0" indent="0">
              <a:buNone/>
            </a:pPr>
            <a:endParaRPr lang="en-CA" baseline="0" dirty="0" smtClean="0"/>
          </a:p>
          <a:p>
            <a:pPr marL="0" indent="0">
              <a:buNone/>
            </a:pPr>
            <a:r>
              <a:rPr lang="en-CA" baseline="0" dirty="0" smtClean="0"/>
              <a:t>Without telling the students, say ‘Go’ and get them to make their card.  Pretty soon some will realize they can’t make the card according to the directions</a:t>
            </a:r>
          </a:p>
          <a:p>
            <a:pPr marL="0" indent="0">
              <a:buNone/>
            </a:pPr>
            <a:r>
              <a:rPr lang="en-CA" baseline="0" dirty="0" smtClean="0"/>
              <a:t>After 5-6 minutes of letting them figure out what to do (and some panic), stop them and ask.</a:t>
            </a:r>
          </a:p>
          <a:p>
            <a:pPr marL="228600" indent="-228600">
              <a:buAutoNum type="arabicPeriod"/>
            </a:pPr>
            <a:r>
              <a:rPr lang="en-CA" baseline="0" dirty="0" smtClean="0"/>
              <a:t>What is the problem?</a:t>
            </a:r>
          </a:p>
          <a:p>
            <a:pPr marL="228600" indent="-228600">
              <a:buAutoNum type="arabicPeriod"/>
            </a:pPr>
            <a:r>
              <a:rPr lang="en-CA" baseline="0" dirty="0" smtClean="0"/>
              <a:t>Do you have what you need?  </a:t>
            </a:r>
          </a:p>
          <a:p>
            <a:pPr marL="228600" indent="-228600">
              <a:buAutoNum type="arabicPeriod"/>
            </a:pPr>
            <a:r>
              <a:rPr lang="en-CA" baseline="0" dirty="0" smtClean="0"/>
              <a:t>How do you feel about that?</a:t>
            </a:r>
          </a:p>
          <a:p>
            <a:pPr marL="0" indent="0">
              <a:buNone/>
            </a:pPr>
            <a:endParaRPr lang="en-CA" baseline="0" dirty="0" smtClean="0"/>
          </a:p>
          <a:p>
            <a:pPr marL="0" indent="0">
              <a:buNone/>
            </a:pPr>
            <a:r>
              <a:rPr lang="en-CA" baseline="0" dirty="0" smtClean="0"/>
              <a:t>Discuss that some groups have MORE than they need to make a card (coloured paper, glue, scissors), some have just enough, and some don’t have enough.  This is like the world we live in.  </a:t>
            </a:r>
          </a:p>
          <a:p>
            <a:pPr marL="0" indent="0">
              <a:buNone/>
            </a:pPr>
            <a:r>
              <a:rPr lang="en-CA" baseline="0" dirty="0" smtClean="0"/>
              <a:t>Ask students if they know any countries that would be low income, middle income, or high income.  </a:t>
            </a:r>
          </a:p>
          <a:p>
            <a:pPr marL="0" indent="0">
              <a:buNone/>
            </a:pPr>
            <a:endParaRPr lang="en-CA" baseline="0" dirty="0" smtClean="0"/>
          </a:p>
          <a:p>
            <a:pPr marL="0" indent="0">
              <a:buNone/>
            </a:pPr>
            <a:r>
              <a:rPr lang="en-CA" baseline="0" dirty="0" smtClean="0"/>
              <a:t>Emphasize that we want to live in a world where people have what they need to live a happy, sustainable life.  And that’s why the world agreed on the Sustainable Development Goals.</a:t>
            </a:r>
          </a:p>
          <a:p>
            <a:pPr marL="0" indent="0">
              <a:buNone/>
            </a:pPr>
            <a:endParaRPr lang="en-CA" baseline="0" dirty="0" smtClean="0"/>
          </a:p>
          <a:p>
            <a:pPr marL="228600" indent="-228600">
              <a:buAutoNum type="arabicPeriod"/>
            </a:pPr>
            <a:endParaRPr lang="en-CA" baseline="0" dirty="0" smtClean="0"/>
          </a:p>
          <a:p>
            <a:pPr marL="228600" indent="-228600">
              <a:buAutoNum type="arabicPeriod"/>
            </a:pPr>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2</a:t>
            </a:fld>
            <a:endParaRPr lang="en-CA"/>
          </a:p>
        </p:txBody>
      </p:sp>
    </p:spTree>
    <p:extLst>
      <p:ext uri="{BB962C8B-B14F-4D97-AF65-F5344CB8AC3E}">
        <p14:creationId xmlns:p14="http://schemas.microsoft.com/office/powerpoint/2010/main" val="151426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20</a:t>
            </a:fld>
            <a:endParaRPr lang="en-CA"/>
          </a:p>
        </p:txBody>
      </p:sp>
    </p:spTree>
    <p:extLst>
      <p:ext uri="{BB962C8B-B14F-4D97-AF65-F5344CB8AC3E}">
        <p14:creationId xmlns:p14="http://schemas.microsoft.com/office/powerpoint/2010/main" val="397672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Play the video about the goals, then discuss</a:t>
            </a:r>
          </a:p>
          <a:p>
            <a:pPr marL="228600" indent="-228600">
              <a:buAutoNum type="arabicPeriod"/>
            </a:pPr>
            <a:r>
              <a:rPr lang="en-CA" baseline="0" dirty="0" smtClean="0"/>
              <a:t>What were some of the problems identified in the video?  As students answer, point to some of the goals.</a:t>
            </a:r>
          </a:p>
          <a:p>
            <a:pPr marL="228600" indent="-228600">
              <a:buAutoNum type="arabicPeriod"/>
            </a:pPr>
            <a:r>
              <a:rPr lang="en-CA" baseline="0" dirty="0" smtClean="0"/>
              <a:t>Do we have some of these problems in Canada?</a:t>
            </a:r>
          </a:p>
          <a:p>
            <a:pPr marL="228600" indent="-228600">
              <a:buAutoNum type="arabicPeriod"/>
            </a:pPr>
            <a:r>
              <a:rPr lang="en-CA" baseline="0" dirty="0" smtClean="0"/>
              <a:t>Do you think we can work together to solve these issues by 2030?  </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Teacher Background:  How were the goals created?</a:t>
            </a:r>
            <a:r>
              <a:rPr lang="en-CA" baseline="0" dirty="0" smtClean="0"/>
              <a:t> </a:t>
            </a:r>
            <a:r>
              <a:rPr lang="en-US" sz="1200" b="0" i="0" kern="1200" dirty="0" smtClean="0">
                <a:solidFill>
                  <a:schemeClr val="tx1"/>
                </a:solidFill>
                <a:effectLst/>
                <a:latin typeface="+mn-lt"/>
                <a:ea typeface="+mn-ea"/>
                <a:cs typeface="+mn-cs"/>
              </a:rPr>
              <a:t>Alongside the open working group discussions, the UN conducted a series of “global conversations”. These included 11 thematic and 83 national consultations, and door-to-door surveys. The UN also launched an online </a:t>
            </a:r>
            <a:r>
              <a:rPr lang="en-US" sz="1200" b="0" i="0" u="none" strike="noStrike" kern="1200" dirty="0" smtClean="0">
                <a:solidFill>
                  <a:schemeClr val="tx1"/>
                </a:solidFill>
                <a:effectLst/>
                <a:latin typeface="+mn-lt"/>
                <a:ea typeface="+mn-ea"/>
                <a:cs typeface="+mn-cs"/>
                <a:hlinkClick r:id="rId3"/>
              </a:rPr>
              <a:t>My World survey</a:t>
            </a:r>
            <a:r>
              <a:rPr lang="en-US" sz="1200" b="0" i="0" kern="1200" dirty="0" smtClean="0">
                <a:solidFill>
                  <a:schemeClr val="tx1"/>
                </a:solidFill>
                <a:effectLst/>
                <a:latin typeface="+mn-lt"/>
                <a:ea typeface="+mn-ea"/>
                <a:cs typeface="+mn-cs"/>
              </a:rPr>
              <a:t> asking people to </a:t>
            </a:r>
            <a:r>
              <a:rPr lang="en-US" sz="1200" b="0" i="0" kern="1200" dirty="0" err="1" smtClean="0">
                <a:solidFill>
                  <a:schemeClr val="tx1"/>
                </a:solidFill>
                <a:effectLst/>
                <a:latin typeface="+mn-lt"/>
                <a:ea typeface="+mn-ea"/>
                <a:cs typeface="+mn-cs"/>
              </a:rPr>
              <a:t>prioritise</a:t>
            </a:r>
            <a:r>
              <a:rPr lang="en-US" sz="1200" b="0" i="0" kern="1200" dirty="0" smtClean="0">
                <a:solidFill>
                  <a:schemeClr val="tx1"/>
                </a:solidFill>
                <a:effectLst/>
                <a:latin typeface="+mn-lt"/>
                <a:ea typeface="+mn-ea"/>
                <a:cs typeface="+mn-cs"/>
              </a:rPr>
              <a:t> the areas they’d like to see addressed in the goals. The results of the consultations were fed into the </a:t>
            </a:r>
            <a:r>
              <a:rPr lang="en-US" sz="1200" b="0" i="0" kern="1200" dirty="0" err="1" smtClean="0">
                <a:solidFill>
                  <a:schemeClr val="tx1"/>
                </a:solidFill>
                <a:effectLst/>
                <a:latin typeface="+mn-lt"/>
                <a:ea typeface="+mn-ea"/>
                <a:cs typeface="+mn-cs"/>
              </a:rPr>
              <a:t>the</a:t>
            </a:r>
            <a:r>
              <a:rPr lang="en-US" sz="1200" b="0" i="0" kern="1200" dirty="0" smtClean="0">
                <a:solidFill>
                  <a:schemeClr val="tx1"/>
                </a:solidFill>
                <a:effectLst/>
                <a:latin typeface="+mn-lt"/>
                <a:ea typeface="+mn-ea"/>
                <a:cs typeface="+mn-cs"/>
              </a:rPr>
              <a:t> working group’s discussions.</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83F63B26-D9E1-4CD1-8804-5FA523C31DB8}" type="slidenum">
              <a:rPr lang="en-CA" smtClean="0"/>
              <a:pPr/>
              <a:t>3</a:t>
            </a:fld>
            <a:endParaRPr lang="en-CA"/>
          </a:p>
        </p:txBody>
      </p:sp>
    </p:spTree>
    <p:extLst>
      <p:ext uri="{BB962C8B-B14F-4D97-AF65-F5344CB8AC3E}">
        <p14:creationId xmlns:p14="http://schemas.microsoft.com/office/powerpoint/2010/main" val="95235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Even if you are young, there are many ways you can achieve the goals by 2030. First, you can learn about the Goals.  That is what we are doing today!  Next, you can share your ideas with others</a:t>
            </a:r>
            <a:r>
              <a:rPr lang="en-CA" baseline="0" dirty="0" smtClean="0"/>
              <a:t> – you can tell others about the goals, or share with them ideas to make changes in your community.  Finally, you can take action to make change!  Even if you are young, there are many ways you can make change.  </a:t>
            </a:r>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4</a:t>
            </a:fld>
            <a:endParaRPr lang="en-CA"/>
          </a:p>
        </p:txBody>
      </p:sp>
    </p:spTree>
    <p:extLst>
      <p:ext uri="{BB962C8B-B14F-4D97-AF65-F5344CB8AC3E}">
        <p14:creationId xmlns:p14="http://schemas.microsoft.com/office/powerpoint/2010/main" val="270455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But how</a:t>
            </a:r>
            <a:r>
              <a:rPr lang="en-CA" baseline="0" dirty="0" smtClean="0"/>
              <a:t> can you make change?  </a:t>
            </a:r>
            <a:r>
              <a:rPr lang="en-CA" dirty="0" smtClean="0"/>
              <a:t>There are 4 main ways to take action!  You can use your Time, your Talent, your Treasure, or</a:t>
            </a:r>
            <a:r>
              <a:rPr lang="en-CA" baseline="0" dirty="0" smtClean="0"/>
              <a:t> your voice( Tell!).  Can anyone give an example of this?  </a:t>
            </a:r>
          </a:p>
          <a:p>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5</a:t>
            </a:fld>
            <a:endParaRPr lang="en-CA"/>
          </a:p>
        </p:txBody>
      </p:sp>
    </p:spTree>
    <p:extLst>
      <p:ext uri="{BB962C8B-B14F-4D97-AF65-F5344CB8AC3E}">
        <p14:creationId xmlns:p14="http://schemas.microsoft.com/office/powerpoint/2010/main" val="135952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 lets take a look at</a:t>
            </a:r>
            <a:r>
              <a:rPr lang="en-CA" baseline="0" dirty="0" smtClean="0"/>
              <a:t> some of the goals, and learn about a few regular people who are working on these goals.  </a:t>
            </a:r>
            <a:r>
              <a:rPr lang="en-CA" dirty="0" smtClean="0"/>
              <a:t>Here is Goal 1:  No Poverty.  In the world, 1 in 8 people live in extreme poverty, which means earning less than $1.25/day.</a:t>
            </a:r>
            <a:r>
              <a:rPr lang="en-CA" baseline="0" dirty="0" smtClean="0"/>
              <a:t>  </a:t>
            </a:r>
            <a:endParaRPr lang="en-CA" baseline="0" dirty="0" smtClean="0"/>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Found in: The Sustainable Development Goals Report 2016 , https://unstats.un.org/sdgs/report/2016/Overview/</a:t>
            </a:r>
          </a:p>
          <a:p>
            <a:r>
              <a:rPr lang="en-CA" dirty="0" smtClean="0"/>
              <a:t>Date</a:t>
            </a:r>
            <a:r>
              <a:rPr lang="en-CA" baseline="0" dirty="0" smtClean="0"/>
              <a:t> Found: 5 February 2018</a:t>
            </a:r>
            <a:endParaRPr lang="en-CA" dirty="0" smtClean="0"/>
          </a:p>
        </p:txBody>
      </p:sp>
      <p:sp>
        <p:nvSpPr>
          <p:cNvPr id="4" name="Slide Number Placeholder 3"/>
          <p:cNvSpPr>
            <a:spLocks noGrp="1"/>
          </p:cNvSpPr>
          <p:nvPr>
            <p:ph type="sldNum" sz="quarter" idx="10"/>
          </p:nvPr>
        </p:nvSpPr>
        <p:spPr/>
        <p:txBody>
          <a:bodyPr/>
          <a:lstStyle/>
          <a:p>
            <a:fld id="{83F63B26-D9E1-4CD1-8804-5FA523C31DB8}" type="slidenum">
              <a:rPr lang="en-CA" smtClean="0"/>
              <a:pPr/>
              <a:t>6</a:t>
            </a:fld>
            <a:endParaRPr lang="en-CA"/>
          </a:p>
        </p:txBody>
      </p:sp>
    </p:spTree>
    <p:extLst>
      <p:ext uri="{BB962C8B-B14F-4D97-AF65-F5344CB8AC3E}">
        <p14:creationId xmlns:p14="http://schemas.microsoft.com/office/powerpoint/2010/main" val="307110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Do we have poverty in Canada?  Yes.  In fact, 4.9</a:t>
            </a:r>
            <a:r>
              <a:rPr lang="en-CA" baseline="0" dirty="0" smtClean="0"/>
              <a:t> million people live in poverty in Canada.  In Canada, things cost more money, but we also earn more money.  Therefore, an individual that makes less than $60/day is Canada considered living in poverty.  </a:t>
            </a:r>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7</a:t>
            </a:fld>
            <a:endParaRPr lang="en-CA"/>
          </a:p>
        </p:txBody>
      </p:sp>
    </p:spTree>
    <p:extLst>
      <p:ext uri="{BB962C8B-B14F-4D97-AF65-F5344CB8AC3E}">
        <p14:creationId xmlns:p14="http://schemas.microsoft.com/office/powerpoint/2010/main" val="18814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Mohammed from Calgary. </a:t>
            </a:r>
            <a:r>
              <a:rPr lang="en-CA" baseline="0" dirty="0" smtClean="0"/>
              <a:t>He is passionate about Goal 1. </a:t>
            </a:r>
            <a:r>
              <a:rPr lang="en-CA" dirty="0" smtClean="0"/>
              <a:t>He started</a:t>
            </a:r>
            <a:r>
              <a:rPr lang="en-CA" baseline="0" dirty="0" smtClean="0"/>
              <a:t> his own organization, raising money to build an orphanage in Pakistan. Did he use his time, talent, treasure, or voice to make change? </a:t>
            </a:r>
          </a:p>
          <a:p>
            <a:r>
              <a:rPr lang="en-CA" baseline="0" dirty="0" smtClean="0"/>
              <a:t>Find Mohammed’s profile in the 2018 Top 30 Under 30 magazine here:  http://acgc.ca/get-involved/top-30-under-30-magazine/</a:t>
            </a:r>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8</a:t>
            </a:fld>
            <a:endParaRPr lang="en-CA"/>
          </a:p>
        </p:txBody>
      </p:sp>
    </p:spTree>
    <p:extLst>
      <p:ext uri="{BB962C8B-B14F-4D97-AF65-F5344CB8AC3E}">
        <p14:creationId xmlns:p14="http://schemas.microsoft.com/office/powerpoint/2010/main" val="392830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Read Goal</a:t>
            </a:r>
            <a:r>
              <a:rPr lang="en-CA" baseline="0" dirty="0" smtClean="0"/>
              <a:t> 2.  In the world, 1 in 9 people were </a:t>
            </a:r>
            <a:r>
              <a:rPr lang="en-CA" baseline="0" dirty="0" smtClean="0"/>
              <a:t>food </a:t>
            </a:r>
            <a:r>
              <a:rPr lang="en-CA" baseline="0" dirty="0" smtClean="0"/>
              <a:t>insecure.  Explain food insecurity.  </a:t>
            </a:r>
            <a:endParaRPr lang="en-CA" baseline="0" dirty="0" smtClean="0"/>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Found at</a:t>
            </a:r>
            <a:r>
              <a:rPr lang="en-US" sz="1200" dirty="0" smtClean="0"/>
              <a:t>: http://www.fao.org/3/a-i4646e.pdf</a:t>
            </a:r>
          </a:p>
          <a:p>
            <a:endParaRPr lang="en-CA" dirty="0"/>
          </a:p>
        </p:txBody>
      </p:sp>
      <p:sp>
        <p:nvSpPr>
          <p:cNvPr id="4" name="Slide Number Placeholder 3"/>
          <p:cNvSpPr>
            <a:spLocks noGrp="1"/>
          </p:cNvSpPr>
          <p:nvPr>
            <p:ph type="sldNum" sz="quarter" idx="10"/>
          </p:nvPr>
        </p:nvSpPr>
        <p:spPr/>
        <p:txBody>
          <a:bodyPr/>
          <a:lstStyle/>
          <a:p>
            <a:fld id="{83F63B26-D9E1-4CD1-8804-5FA523C31DB8}" type="slidenum">
              <a:rPr lang="en-CA" smtClean="0"/>
              <a:pPr/>
              <a:t>9</a:t>
            </a:fld>
            <a:endParaRPr lang="en-CA"/>
          </a:p>
        </p:txBody>
      </p:sp>
    </p:spTree>
    <p:extLst>
      <p:ext uri="{BB962C8B-B14F-4D97-AF65-F5344CB8AC3E}">
        <p14:creationId xmlns:p14="http://schemas.microsoft.com/office/powerpoint/2010/main" val="418679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245929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67646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85433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428191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332361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208697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101025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348723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286588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234830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7753E-00A1-4CB6-A33B-3565A27D4A5C}" type="datetimeFigureOut">
              <a:rPr lang="en-CA" smtClean="0"/>
              <a:pPr/>
              <a:t>2018-05-07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875A5E-1C36-45A7-96B9-005B89C30599}" type="slidenum">
              <a:rPr lang="en-CA" smtClean="0"/>
              <a:pPr/>
              <a:t>‹#›</a:t>
            </a:fld>
            <a:endParaRPr lang="en-CA"/>
          </a:p>
        </p:txBody>
      </p:sp>
    </p:spTree>
    <p:extLst>
      <p:ext uri="{BB962C8B-B14F-4D97-AF65-F5344CB8AC3E}">
        <p14:creationId xmlns:p14="http://schemas.microsoft.com/office/powerpoint/2010/main" val="369476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7753E-00A1-4CB6-A33B-3565A27D4A5C}" type="datetimeFigureOut">
              <a:rPr lang="en-CA" smtClean="0"/>
              <a:pPr/>
              <a:t>2018-05-07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75A5E-1C36-45A7-96B9-005B89C30599}" type="slidenum">
              <a:rPr lang="en-CA" smtClean="0"/>
              <a:pPr/>
              <a:t>‹#›</a:t>
            </a:fld>
            <a:endParaRPr lang="en-CA"/>
          </a:p>
        </p:txBody>
      </p:sp>
    </p:spTree>
    <p:extLst>
      <p:ext uri="{BB962C8B-B14F-4D97-AF65-F5344CB8AC3E}">
        <p14:creationId xmlns:p14="http://schemas.microsoft.com/office/powerpoint/2010/main" val="6069738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914400" y="0"/>
            <a:ext cx="301752" cy="6858000"/>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 name="Rectangle 7"/>
          <p:cNvSpPr/>
          <p:nvPr/>
        </p:nvSpPr>
        <p:spPr>
          <a:xfrm>
            <a:off x="1371600" y="0"/>
            <a:ext cx="301752" cy="6858000"/>
          </a:xfrm>
          <a:prstGeom prst="rect">
            <a:avLst/>
          </a:prstGeom>
          <a:solidFill>
            <a:schemeClr val="accent4"/>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TextBox 14"/>
          <p:cNvSpPr txBox="1"/>
          <p:nvPr/>
        </p:nvSpPr>
        <p:spPr>
          <a:xfrm>
            <a:off x="2366962" y="4419600"/>
            <a:ext cx="5715000" cy="1384995"/>
          </a:xfrm>
          <a:prstGeom prst="rect">
            <a:avLst/>
          </a:prstGeom>
          <a:noFill/>
        </p:spPr>
        <p:txBody>
          <a:bodyPr wrap="square" rtlCol="0">
            <a:spAutoFit/>
          </a:bodyPr>
          <a:lstStyle/>
          <a:p>
            <a:pPr algn="ctr"/>
            <a:r>
              <a:rPr lang="en-CA" sz="3600" b="1" dirty="0" smtClean="0">
                <a:solidFill>
                  <a:schemeClr val="accent5"/>
                </a:solidFill>
                <a:latin typeface="Oswald"/>
              </a:rPr>
              <a:t>The World in 2030: </a:t>
            </a:r>
          </a:p>
          <a:p>
            <a:pPr algn="ctr"/>
            <a:r>
              <a:rPr lang="en-CA" sz="2400" b="1" i="1" dirty="0" smtClean="0">
                <a:solidFill>
                  <a:schemeClr val="accent5"/>
                </a:solidFill>
                <a:latin typeface="Oswald"/>
              </a:rPr>
              <a:t>Exploring the Sustainable Development Goals</a:t>
            </a:r>
            <a:endParaRPr lang="en-CA" sz="2400" b="1" i="1" dirty="0">
              <a:solidFill>
                <a:schemeClr val="accent5"/>
              </a:solidFill>
              <a:latin typeface="Oswald"/>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771332"/>
            <a:ext cx="3590925" cy="3552825"/>
          </a:xfrm>
          <a:prstGeom prst="rect">
            <a:avLst/>
          </a:prstGeom>
        </p:spPr>
      </p:pic>
    </p:spTree>
    <p:extLst>
      <p:ext uri="{BB962C8B-B14F-4D97-AF65-F5344CB8AC3E}">
        <p14:creationId xmlns:p14="http://schemas.microsoft.com/office/powerpoint/2010/main" val="3392730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4" name="TextBox 3"/>
          <p:cNvSpPr txBox="1"/>
          <p:nvPr/>
        </p:nvSpPr>
        <p:spPr>
          <a:xfrm>
            <a:off x="2099379" y="2442864"/>
            <a:ext cx="2667000" cy="2585323"/>
          </a:xfrm>
          <a:prstGeom prst="rect">
            <a:avLst/>
          </a:prstGeom>
          <a:noFill/>
        </p:spPr>
        <p:txBody>
          <a:bodyPr wrap="square" rtlCol="0">
            <a:spAutoFit/>
          </a:bodyPr>
          <a:lstStyle/>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 </a:t>
            </a:r>
          </a:p>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People</a:t>
            </a:r>
            <a:endParaRPr lang="en-CA"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rotWithShape="1">
          <a:blip r:embed="rId4"/>
          <a:srcRect l="49415" t="30209" r="21536" b="22416"/>
          <a:stretch/>
        </p:blipFill>
        <p:spPr>
          <a:xfrm>
            <a:off x="2818220" y="1781633"/>
            <a:ext cx="4801780" cy="440288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552" y="466423"/>
            <a:ext cx="1201879" cy="1201879"/>
          </a:xfrm>
          <a:prstGeom prst="rect">
            <a:avLst/>
          </a:prstGeom>
        </p:spPr>
      </p:pic>
      <p:sp>
        <p:nvSpPr>
          <p:cNvPr id="11" name="Rectangle 10"/>
          <p:cNvSpPr/>
          <p:nvPr/>
        </p:nvSpPr>
        <p:spPr>
          <a:xfrm>
            <a:off x="2511992" y="466423"/>
            <a:ext cx="5270773" cy="1200329"/>
          </a:xfrm>
          <a:prstGeom prst="rect">
            <a:avLst/>
          </a:prstGeom>
        </p:spPr>
        <p:txBody>
          <a:bodyPr wrap="square">
            <a:spAutoFit/>
          </a:bodyPr>
          <a:lstStyle/>
          <a:p>
            <a:r>
              <a:rPr lang="en-US" sz="2400" b="1" dirty="0">
                <a:solidFill>
                  <a:srgbClr val="FFC000"/>
                </a:solidFill>
                <a:latin typeface="Oswald"/>
              </a:rPr>
              <a:t>E</a:t>
            </a:r>
            <a:r>
              <a:rPr lang="en-US" sz="2400" b="1" dirty="0" smtClean="0">
                <a:solidFill>
                  <a:srgbClr val="FFC000"/>
                </a:solidFill>
                <a:latin typeface="Oswald"/>
              </a:rPr>
              <a:t>nd </a:t>
            </a:r>
            <a:r>
              <a:rPr lang="en-US" sz="2400" b="1" dirty="0">
                <a:solidFill>
                  <a:srgbClr val="FFC000"/>
                </a:solidFill>
                <a:latin typeface="Oswald"/>
              </a:rPr>
              <a:t>hunger, achieve food security and improved nutrition, and promote sustainable agriculture</a:t>
            </a:r>
            <a:endParaRPr lang="en-US" sz="2400" b="1" dirty="0">
              <a:solidFill>
                <a:srgbClr val="FFC000"/>
              </a:solidFill>
            </a:endParaRPr>
          </a:p>
        </p:txBody>
      </p:sp>
      <p:sp>
        <p:nvSpPr>
          <p:cNvPr id="14" name="TextBox 13"/>
          <p:cNvSpPr txBox="1"/>
          <p:nvPr/>
        </p:nvSpPr>
        <p:spPr>
          <a:xfrm>
            <a:off x="1337379" y="6077477"/>
            <a:ext cx="6858000" cy="577081"/>
          </a:xfrm>
          <a:prstGeom prst="rect">
            <a:avLst/>
          </a:prstGeom>
          <a:noFill/>
        </p:spPr>
        <p:txBody>
          <a:bodyPr wrap="square" rtlCol="0">
            <a:spAutoFit/>
          </a:bodyPr>
          <a:lstStyle/>
          <a:p>
            <a:r>
              <a:rPr lang="en-US" sz="1050" b="1" dirty="0" smtClean="0"/>
              <a:t>Source</a:t>
            </a:r>
            <a:r>
              <a:rPr lang="en-US" sz="1050" dirty="0" smtClean="0"/>
              <a:t>:  PROOF</a:t>
            </a:r>
          </a:p>
          <a:p>
            <a:r>
              <a:rPr lang="en-US" sz="1050" b="1" dirty="0"/>
              <a:t>Found at</a:t>
            </a:r>
            <a:r>
              <a:rPr lang="en-US" sz="1050" dirty="0"/>
              <a:t>: Where Canada Stands: A Sustainable Development Goals Progress </a:t>
            </a:r>
            <a:r>
              <a:rPr lang="en-US" sz="1050" dirty="0" smtClean="0"/>
              <a:t>Report,  </a:t>
            </a:r>
            <a:r>
              <a:rPr lang="en-US" sz="1050" dirty="0"/>
              <a:t>BC COUNCIL FOR INTERNATIONAL </a:t>
            </a:r>
            <a:r>
              <a:rPr lang="en-US" sz="1050" dirty="0" smtClean="0"/>
              <a:t>COOPERATION, 2017: https</a:t>
            </a:r>
            <a:r>
              <a:rPr lang="en-US" sz="1050" dirty="0"/>
              <a:t>://bccic.ca/wp-content/uploads/2017/07/HLPF-Report-Online-Version-v1-07072017.pdf</a:t>
            </a:r>
          </a:p>
        </p:txBody>
      </p:sp>
    </p:spTree>
    <p:extLst>
      <p:ext uri="{BB962C8B-B14F-4D97-AF65-F5344CB8AC3E}">
        <p14:creationId xmlns:p14="http://schemas.microsoft.com/office/powerpoint/2010/main" val="256016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4" name="TextBox 3"/>
          <p:cNvSpPr txBox="1"/>
          <p:nvPr/>
        </p:nvSpPr>
        <p:spPr>
          <a:xfrm>
            <a:off x="2099379" y="2442864"/>
            <a:ext cx="2667000" cy="2585323"/>
          </a:xfrm>
          <a:prstGeom prst="rect">
            <a:avLst/>
          </a:prstGeom>
          <a:noFill/>
        </p:spPr>
        <p:txBody>
          <a:bodyPr wrap="square" rtlCol="0">
            <a:spAutoFit/>
          </a:bodyPr>
          <a:lstStyle/>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 </a:t>
            </a:r>
          </a:p>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People</a:t>
            </a:r>
            <a:endParaRPr lang="en-CA"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52" y="466423"/>
            <a:ext cx="1201879" cy="1201879"/>
          </a:xfrm>
          <a:prstGeom prst="rect">
            <a:avLst/>
          </a:prstGeom>
        </p:spPr>
      </p:pic>
      <p:sp>
        <p:nvSpPr>
          <p:cNvPr id="11" name="Rectangle 10"/>
          <p:cNvSpPr/>
          <p:nvPr/>
        </p:nvSpPr>
        <p:spPr>
          <a:xfrm>
            <a:off x="2511992" y="466423"/>
            <a:ext cx="5270773" cy="1200329"/>
          </a:xfrm>
          <a:prstGeom prst="rect">
            <a:avLst/>
          </a:prstGeom>
        </p:spPr>
        <p:txBody>
          <a:bodyPr wrap="square">
            <a:spAutoFit/>
          </a:bodyPr>
          <a:lstStyle/>
          <a:p>
            <a:r>
              <a:rPr lang="en-US" sz="2400" b="1" dirty="0">
                <a:solidFill>
                  <a:srgbClr val="FFC000"/>
                </a:solidFill>
                <a:latin typeface="Oswald"/>
              </a:rPr>
              <a:t>E</a:t>
            </a:r>
            <a:r>
              <a:rPr lang="en-US" sz="2400" b="1" dirty="0" smtClean="0">
                <a:solidFill>
                  <a:srgbClr val="FFC000"/>
                </a:solidFill>
                <a:latin typeface="Oswald"/>
              </a:rPr>
              <a:t>nd </a:t>
            </a:r>
            <a:r>
              <a:rPr lang="en-US" sz="2400" b="1" dirty="0">
                <a:solidFill>
                  <a:srgbClr val="FFC000"/>
                </a:solidFill>
                <a:latin typeface="Oswald"/>
              </a:rPr>
              <a:t>hunger, achieve food security and improved nutrition, and promote sustainable agriculture</a:t>
            </a:r>
            <a:endParaRPr lang="en-US" sz="2400" b="1" dirty="0">
              <a:solidFill>
                <a:srgbClr val="FFC000"/>
              </a:solidFill>
            </a:endParaRPr>
          </a:p>
        </p:txBody>
      </p:sp>
      <p:sp>
        <p:nvSpPr>
          <p:cNvPr id="14" name="TextBox 13"/>
          <p:cNvSpPr txBox="1"/>
          <p:nvPr/>
        </p:nvSpPr>
        <p:spPr>
          <a:xfrm>
            <a:off x="1223552" y="5842337"/>
            <a:ext cx="7310848" cy="1015663"/>
          </a:xfrm>
          <a:prstGeom prst="rect">
            <a:avLst/>
          </a:prstGeom>
          <a:noFill/>
        </p:spPr>
        <p:txBody>
          <a:bodyPr wrap="square" rtlCol="0">
            <a:spAutoFit/>
          </a:bodyPr>
          <a:lstStyle/>
          <a:p>
            <a:r>
              <a:rPr lang="en-US" sz="2000" b="1" dirty="0" smtClean="0"/>
              <a:t>Juanita knows how to cook great food.  She provides cooking classes to newcomers and youth so they can feel more confident in cooking their own meals.</a:t>
            </a:r>
            <a:endParaRPr lang="en-US" sz="2000" dirty="0" smtClean="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552" y="1917596"/>
            <a:ext cx="7310848" cy="3839658"/>
          </a:xfrm>
          <a:prstGeom prst="rect">
            <a:avLst/>
          </a:prstGeom>
        </p:spPr>
      </p:pic>
    </p:spTree>
    <p:extLst>
      <p:ext uri="{BB962C8B-B14F-4D97-AF65-F5344CB8AC3E}">
        <p14:creationId xmlns:p14="http://schemas.microsoft.com/office/powerpoint/2010/main" val="1014444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4" name="TextBox 3"/>
          <p:cNvSpPr txBox="1"/>
          <p:nvPr/>
        </p:nvSpPr>
        <p:spPr>
          <a:xfrm>
            <a:off x="2099379" y="2442864"/>
            <a:ext cx="2667000" cy="2585323"/>
          </a:xfrm>
          <a:prstGeom prst="rect">
            <a:avLst/>
          </a:prstGeom>
          <a:noFill/>
        </p:spPr>
        <p:txBody>
          <a:bodyPr wrap="square" rtlCol="0">
            <a:spAutoFit/>
          </a:bodyPr>
          <a:lstStyle/>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 </a:t>
            </a:r>
          </a:p>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People</a:t>
            </a:r>
            <a:endParaRPr lang="en-CA"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2511992" y="466423"/>
            <a:ext cx="5412808" cy="1154162"/>
          </a:xfrm>
          <a:prstGeom prst="rect">
            <a:avLst/>
          </a:prstGeom>
        </p:spPr>
        <p:txBody>
          <a:bodyPr wrap="square">
            <a:spAutoFit/>
          </a:bodyPr>
          <a:lstStyle/>
          <a:p>
            <a:r>
              <a:rPr lang="en-US" sz="2300" b="1" dirty="0">
                <a:solidFill>
                  <a:srgbClr val="C00000"/>
                </a:solidFill>
                <a:latin typeface="Oswald"/>
              </a:rPr>
              <a:t>Ensure inclusive and equitable quality education and promote lifelong learning opportunities for all</a:t>
            </a:r>
          </a:p>
        </p:txBody>
      </p:sp>
      <p:sp>
        <p:nvSpPr>
          <p:cNvPr id="14" name="TextBox 13"/>
          <p:cNvSpPr txBox="1"/>
          <p:nvPr/>
        </p:nvSpPr>
        <p:spPr>
          <a:xfrm>
            <a:off x="1337379" y="6077477"/>
            <a:ext cx="6858000" cy="577081"/>
          </a:xfrm>
          <a:prstGeom prst="rect">
            <a:avLst/>
          </a:prstGeom>
          <a:noFill/>
        </p:spPr>
        <p:txBody>
          <a:bodyPr wrap="square" rtlCol="0">
            <a:spAutoFit/>
          </a:bodyPr>
          <a:lstStyle/>
          <a:p>
            <a:r>
              <a:rPr lang="en-US" sz="1050" b="1" dirty="0" smtClean="0"/>
              <a:t>Source</a:t>
            </a:r>
            <a:r>
              <a:rPr lang="en-US" sz="1050" dirty="0" smtClean="0"/>
              <a:t>:  UNESCO.  Leaving No One Behind. How far on the way to Universal Primary and Secondary Education, 2016</a:t>
            </a:r>
          </a:p>
          <a:p>
            <a:r>
              <a:rPr lang="en-US" sz="1050" b="1" dirty="0"/>
              <a:t>Found </a:t>
            </a:r>
            <a:r>
              <a:rPr lang="en-US" sz="1050" b="1" dirty="0" smtClean="0"/>
              <a:t>at</a:t>
            </a:r>
            <a:r>
              <a:rPr lang="en-US" sz="1050" dirty="0" smtClean="0"/>
              <a:t>: http</a:t>
            </a:r>
            <a:r>
              <a:rPr lang="en-US" sz="1050" dirty="0"/>
              <a:t>://uis.unesco.org/sites/default/files/documents/fs37-leaving-no-one-behind-how-far-on-the-way-to-universal-primary-and-secondary-education-2016-en.pdf</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51" y="457200"/>
            <a:ext cx="1201879" cy="1201879"/>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39999"/>
          <a:stretch/>
        </p:blipFill>
        <p:spPr>
          <a:xfrm>
            <a:off x="1808847" y="1861886"/>
            <a:ext cx="5915064" cy="3943294"/>
          </a:xfrm>
          <a:prstGeom prst="rect">
            <a:avLst/>
          </a:prstGeom>
        </p:spPr>
      </p:pic>
    </p:spTree>
    <p:extLst>
      <p:ext uri="{BB962C8B-B14F-4D97-AF65-F5344CB8AC3E}">
        <p14:creationId xmlns:p14="http://schemas.microsoft.com/office/powerpoint/2010/main" val="1851134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4" name="TextBox 3"/>
          <p:cNvSpPr txBox="1"/>
          <p:nvPr/>
        </p:nvSpPr>
        <p:spPr>
          <a:xfrm>
            <a:off x="2099379" y="2442864"/>
            <a:ext cx="2667000" cy="2585323"/>
          </a:xfrm>
          <a:prstGeom prst="rect">
            <a:avLst/>
          </a:prstGeom>
          <a:noFill/>
        </p:spPr>
        <p:txBody>
          <a:bodyPr wrap="square" rtlCol="0">
            <a:spAutoFit/>
          </a:bodyPr>
          <a:lstStyle/>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 </a:t>
            </a:r>
          </a:p>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People</a:t>
            </a:r>
            <a:endParaRPr lang="en-CA"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2511992" y="466423"/>
            <a:ext cx="5412808" cy="1154162"/>
          </a:xfrm>
          <a:prstGeom prst="rect">
            <a:avLst/>
          </a:prstGeom>
        </p:spPr>
        <p:txBody>
          <a:bodyPr wrap="square">
            <a:spAutoFit/>
          </a:bodyPr>
          <a:lstStyle/>
          <a:p>
            <a:r>
              <a:rPr lang="en-US" sz="2300" b="1" dirty="0">
                <a:solidFill>
                  <a:srgbClr val="C00000"/>
                </a:solidFill>
                <a:latin typeface="Oswald"/>
              </a:rPr>
              <a:t>Ensure inclusive and equitable quality education and promote lifelong learning opportunities for all</a:t>
            </a:r>
          </a:p>
        </p:txBody>
      </p:sp>
      <p:sp>
        <p:nvSpPr>
          <p:cNvPr id="14" name="TextBox 13"/>
          <p:cNvSpPr txBox="1"/>
          <p:nvPr/>
        </p:nvSpPr>
        <p:spPr>
          <a:xfrm>
            <a:off x="1337379" y="6077477"/>
            <a:ext cx="6858000" cy="415498"/>
          </a:xfrm>
          <a:prstGeom prst="rect">
            <a:avLst/>
          </a:prstGeom>
          <a:noFill/>
        </p:spPr>
        <p:txBody>
          <a:bodyPr wrap="square" rtlCol="0">
            <a:spAutoFit/>
          </a:bodyPr>
          <a:lstStyle/>
          <a:p>
            <a:r>
              <a:rPr lang="en-US" sz="1050" b="1" dirty="0" smtClean="0"/>
              <a:t>Source</a:t>
            </a:r>
            <a:r>
              <a:rPr lang="en-US" sz="1050" dirty="0" smtClean="0"/>
              <a:t>:  </a:t>
            </a:r>
            <a:r>
              <a:rPr lang="en-US" sz="1050" dirty="0"/>
              <a:t>Alberta Education, Accountability Pillar Results for Annual Education Results Report (</a:t>
            </a:r>
            <a:r>
              <a:rPr lang="en-US" sz="1050" dirty="0" smtClean="0"/>
              <a:t>AERR) Oct 2016</a:t>
            </a:r>
          </a:p>
          <a:p>
            <a:r>
              <a:rPr lang="en-US" sz="1050" b="1" dirty="0"/>
              <a:t>Found </a:t>
            </a:r>
            <a:r>
              <a:rPr lang="en-US" sz="1050" b="1" dirty="0" smtClean="0"/>
              <a:t>at</a:t>
            </a:r>
            <a:r>
              <a:rPr lang="en-US" sz="1050" dirty="0"/>
              <a:t>: https://education.alberta.ca/media/3273036/apori_201610_province_province-report.pdf</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51" y="457200"/>
            <a:ext cx="1201879" cy="1201879"/>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35832"/>
          <a:stretch/>
        </p:blipFill>
        <p:spPr>
          <a:xfrm>
            <a:off x="1337379" y="1909278"/>
            <a:ext cx="6475788" cy="4036743"/>
          </a:xfrm>
          <a:prstGeom prst="rect">
            <a:avLst/>
          </a:prstGeom>
        </p:spPr>
      </p:pic>
    </p:spTree>
    <p:extLst>
      <p:ext uri="{BB962C8B-B14F-4D97-AF65-F5344CB8AC3E}">
        <p14:creationId xmlns:p14="http://schemas.microsoft.com/office/powerpoint/2010/main" val="3087843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4" name="TextBox 3"/>
          <p:cNvSpPr txBox="1"/>
          <p:nvPr/>
        </p:nvSpPr>
        <p:spPr>
          <a:xfrm>
            <a:off x="2099379" y="2442864"/>
            <a:ext cx="2667000" cy="2585323"/>
          </a:xfrm>
          <a:prstGeom prst="rect">
            <a:avLst/>
          </a:prstGeom>
          <a:noFill/>
        </p:spPr>
        <p:txBody>
          <a:bodyPr wrap="square" rtlCol="0">
            <a:spAutoFit/>
          </a:bodyPr>
          <a:lstStyle/>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 </a:t>
            </a:r>
          </a:p>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People</a:t>
            </a:r>
            <a:endParaRPr lang="en-CA"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2511992" y="466423"/>
            <a:ext cx="5412808" cy="1154162"/>
          </a:xfrm>
          <a:prstGeom prst="rect">
            <a:avLst/>
          </a:prstGeom>
        </p:spPr>
        <p:txBody>
          <a:bodyPr wrap="square">
            <a:spAutoFit/>
          </a:bodyPr>
          <a:lstStyle/>
          <a:p>
            <a:r>
              <a:rPr lang="en-US" sz="2300" b="1" dirty="0">
                <a:solidFill>
                  <a:srgbClr val="C00000"/>
                </a:solidFill>
                <a:latin typeface="Oswald"/>
              </a:rPr>
              <a:t>Ensure inclusive and equitable quality education and promote lifelong learning opportunities for all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51" y="457200"/>
            <a:ext cx="1201879" cy="120187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551" y="1931855"/>
            <a:ext cx="7543800" cy="3962004"/>
          </a:xfrm>
          <a:prstGeom prst="rect">
            <a:avLst/>
          </a:prstGeom>
        </p:spPr>
      </p:pic>
      <p:sp>
        <p:nvSpPr>
          <p:cNvPr id="12" name="TextBox 11"/>
          <p:cNvSpPr txBox="1"/>
          <p:nvPr/>
        </p:nvSpPr>
        <p:spPr>
          <a:xfrm>
            <a:off x="1223551" y="5972752"/>
            <a:ext cx="7310848" cy="707886"/>
          </a:xfrm>
          <a:prstGeom prst="rect">
            <a:avLst/>
          </a:prstGeom>
          <a:noFill/>
        </p:spPr>
        <p:txBody>
          <a:bodyPr wrap="square" rtlCol="0">
            <a:spAutoFit/>
          </a:bodyPr>
          <a:lstStyle/>
          <a:p>
            <a:r>
              <a:rPr lang="en-US" sz="2000" b="1" dirty="0" err="1" smtClean="0"/>
              <a:t>McNiel</a:t>
            </a:r>
            <a:r>
              <a:rPr lang="en-US" sz="2000" b="1" dirty="0" smtClean="0"/>
              <a:t> is originally from South Sudan.  He spends his time mentoring other newcomer youth.  </a:t>
            </a:r>
            <a:endParaRPr lang="en-US" sz="2000" dirty="0" smtClean="0"/>
          </a:p>
        </p:txBody>
      </p:sp>
    </p:spTree>
    <p:extLst>
      <p:ext uri="{BB962C8B-B14F-4D97-AF65-F5344CB8AC3E}">
        <p14:creationId xmlns:p14="http://schemas.microsoft.com/office/powerpoint/2010/main" val="3842158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116" y="2286000"/>
            <a:ext cx="7810501" cy="3124200"/>
          </a:xfrm>
          <a:prstGeom prst="rect">
            <a:avLst/>
          </a:prstGeom>
        </p:spPr>
      </p:pic>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11" name="Rectangle 10"/>
          <p:cNvSpPr/>
          <p:nvPr/>
        </p:nvSpPr>
        <p:spPr>
          <a:xfrm>
            <a:off x="2501631" y="485294"/>
            <a:ext cx="5042169" cy="1200329"/>
          </a:xfrm>
          <a:prstGeom prst="rect">
            <a:avLst/>
          </a:prstGeom>
        </p:spPr>
        <p:txBody>
          <a:bodyPr wrap="square">
            <a:spAutoFit/>
          </a:bodyPr>
          <a:lstStyle/>
          <a:p>
            <a:r>
              <a:rPr lang="en-US" sz="2400" b="1" dirty="0">
                <a:solidFill>
                  <a:schemeClr val="accent5">
                    <a:lumMod val="60000"/>
                    <a:lumOff val="40000"/>
                  </a:schemeClr>
                </a:solidFill>
                <a:latin typeface="Oswald"/>
              </a:rPr>
              <a:t>Ensure availability and sustainable management of water and sanitation for all.</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6231" y="466423"/>
            <a:ext cx="1219200" cy="1219200"/>
          </a:xfrm>
          <a:prstGeom prst="rect">
            <a:avLst/>
          </a:prstGeom>
        </p:spPr>
      </p:pic>
      <p:sp>
        <p:nvSpPr>
          <p:cNvPr id="9" name="TextBox 8"/>
          <p:cNvSpPr txBox="1"/>
          <p:nvPr/>
        </p:nvSpPr>
        <p:spPr>
          <a:xfrm>
            <a:off x="1176623" y="6324600"/>
            <a:ext cx="5781296" cy="400110"/>
          </a:xfrm>
          <a:prstGeom prst="rect">
            <a:avLst/>
          </a:prstGeom>
          <a:noFill/>
        </p:spPr>
        <p:txBody>
          <a:bodyPr wrap="square" rtlCol="0">
            <a:spAutoFit/>
          </a:bodyPr>
          <a:lstStyle/>
          <a:p>
            <a:r>
              <a:rPr lang="en-US" sz="1000" b="1" dirty="0" smtClean="0"/>
              <a:t>Source</a:t>
            </a:r>
            <a:r>
              <a:rPr lang="en-US" sz="1000" dirty="0" smtClean="0"/>
              <a:t>:  </a:t>
            </a:r>
            <a:r>
              <a:rPr lang="en-US" sz="1000" dirty="0" err="1" smtClean="0"/>
              <a:t>WASHWatch</a:t>
            </a:r>
            <a:endParaRPr lang="en-US" sz="1000" dirty="0" smtClean="0"/>
          </a:p>
          <a:p>
            <a:r>
              <a:rPr lang="en-US" sz="1000" b="1" dirty="0" smtClean="0"/>
              <a:t>Found at: </a:t>
            </a:r>
            <a:r>
              <a:rPr lang="en-US" sz="1000" b="1" dirty="0" err="1" smtClean="0"/>
              <a:t>WaterAid</a:t>
            </a:r>
            <a:r>
              <a:rPr lang="en-US" sz="1000" b="1" dirty="0"/>
              <a:t>: https://www.wateraid.org/facts-and-statistics </a:t>
            </a:r>
            <a:endParaRPr lang="en-US" sz="1000" dirty="0"/>
          </a:p>
        </p:txBody>
      </p:sp>
    </p:spTree>
    <p:extLst>
      <p:ext uri="{BB962C8B-B14F-4D97-AF65-F5344CB8AC3E}">
        <p14:creationId xmlns:p14="http://schemas.microsoft.com/office/powerpoint/2010/main" val="2281190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11" name="Rectangle 10"/>
          <p:cNvSpPr/>
          <p:nvPr/>
        </p:nvSpPr>
        <p:spPr>
          <a:xfrm>
            <a:off x="2501631" y="485294"/>
            <a:ext cx="5042169" cy="1200329"/>
          </a:xfrm>
          <a:prstGeom prst="rect">
            <a:avLst/>
          </a:prstGeom>
        </p:spPr>
        <p:txBody>
          <a:bodyPr wrap="square">
            <a:spAutoFit/>
          </a:bodyPr>
          <a:lstStyle/>
          <a:p>
            <a:r>
              <a:rPr lang="en-US" sz="2400" b="1" dirty="0">
                <a:solidFill>
                  <a:schemeClr val="accent5">
                    <a:lumMod val="60000"/>
                    <a:lumOff val="40000"/>
                  </a:schemeClr>
                </a:solidFill>
                <a:latin typeface="Oswald"/>
              </a:rPr>
              <a:t>Ensure availability and sustainable management of water and sanitation for all.</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6231" y="466423"/>
            <a:ext cx="1219200" cy="1219200"/>
          </a:xfrm>
          <a:prstGeom prst="rect">
            <a:avLst/>
          </a:prstGeom>
        </p:spPr>
      </p:pic>
      <p:sp>
        <p:nvSpPr>
          <p:cNvPr id="9" name="TextBox 8"/>
          <p:cNvSpPr txBox="1"/>
          <p:nvPr/>
        </p:nvSpPr>
        <p:spPr>
          <a:xfrm>
            <a:off x="1176623" y="6324600"/>
            <a:ext cx="5781296" cy="400110"/>
          </a:xfrm>
          <a:prstGeom prst="rect">
            <a:avLst/>
          </a:prstGeom>
          <a:noFill/>
        </p:spPr>
        <p:txBody>
          <a:bodyPr wrap="square" rtlCol="0">
            <a:spAutoFit/>
          </a:bodyPr>
          <a:lstStyle/>
          <a:p>
            <a:r>
              <a:rPr lang="en-US" sz="1000" b="1" dirty="0" smtClean="0"/>
              <a:t>Source</a:t>
            </a:r>
            <a:r>
              <a:rPr lang="en-US" sz="1000" dirty="0" smtClean="0"/>
              <a:t>:  </a:t>
            </a:r>
            <a:r>
              <a:rPr lang="en-US" sz="1000" dirty="0" smtClean="0"/>
              <a:t>Government of Canada</a:t>
            </a:r>
            <a:endParaRPr lang="en-US" sz="1000" dirty="0" smtClean="0"/>
          </a:p>
          <a:p>
            <a:r>
              <a:rPr lang="en-US" sz="1000" b="1" dirty="0" smtClean="0"/>
              <a:t>Found </a:t>
            </a:r>
            <a:r>
              <a:rPr lang="en-US" sz="1000" b="1" dirty="0"/>
              <a:t>at</a:t>
            </a:r>
            <a:r>
              <a:rPr lang="en-US" sz="1000" b="1" dirty="0" smtClean="0"/>
              <a:t>: http</a:t>
            </a:r>
            <a:r>
              <a:rPr lang="en-US" sz="1000" b="1" dirty="0"/>
              <a:t>://</a:t>
            </a:r>
            <a:r>
              <a:rPr lang="en-US" sz="1000" b="1" dirty="0" smtClean="0"/>
              <a:t>www.aadnc-aandc.gc.ca/eng/1506514143353/1506514230742     Updated May 2018</a:t>
            </a:r>
            <a:endParaRPr lang="en-US" sz="1000" dirty="0"/>
          </a:p>
        </p:txBody>
      </p:sp>
      <p:sp>
        <p:nvSpPr>
          <p:cNvPr id="13" name="Rectangle 12"/>
          <p:cNvSpPr/>
          <p:nvPr/>
        </p:nvSpPr>
        <p:spPr>
          <a:xfrm>
            <a:off x="1206231" y="3124200"/>
            <a:ext cx="1425614" cy="1200329"/>
          </a:xfrm>
          <a:prstGeom prst="rect">
            <a:avLst/>
          </a:prstGeom>
        </p:spPr>
        <p:txBody>
          <a:bodyPr wrap="square">
            <a:spAutoFit/>
          </a:bodyPr>
          <a:lstStyle/>
          <a:p>
            <a:r>
              <a:rPr lang="en-US" sz="7200" b="1" dirty="0" smtClean="0">
                <a:solidFill>
                  <a:schemeClr val="accent5">
                    <a:lumMod val="60000"/>
                    <a:lumOff val="40000"/>
                  </a:schemeClr>
                </a:solidFill>
                <a:latin typeface="Oswald"/>
              </a:rPr>
              <a:t>72</a:t>
            </a:r>
            <a:endParaRPr lang="en-US" sz="7200" b="1" dirty="0">
              <a:solidFill>
                <a:schemeClr val="accent5">
                  <a:lumMod val="60000"/>
                  <a:lumOff val="40000"/>
                </a:schemeClr>
              </a:solidFill>
              <a:latin typeface="Oswald"/>
            </a:endParaRPr>
          </a:p>
        </p:txBody>
      </p:sp>
      <p:sp>
        <p:nvSpPr>
          <p:cNvPr id="14" name="Rectangle 13"/>
          <p:cNvSpPr/>
          <p:nvPr/>
        </p:nvSpPr>
        <p:spPr>
          <a:xfrm>
            <a:off x="2461851" y="3247311"/>
            <a:ext cx="6143299" cy="1077218"/>
          </a:xfrm>
          <a:prstGeom prst="rect">
            <a:avLst/>
          </a:prstGeom>
        </p:spPr>
        <p:txBody>
          <a:bodyPr wrap="square">
            <a:spAutoFit/>
          </a:bodyPr>
          <a:lstStyle/>
          <a:p>
            <a:r>
              <a:rPr lang="en-US" sz="3200" b="1" dirty="0" smtClean="0">
                <a:solidFill>
                  <a:schemeClr val="tx1">
                    <a:lumMod val="75000"/>
                    <a:lumOff val="25000"/>
                  </a:schemeClr>
                </a:solidFill>
                <a:latin typeface="Oswald"/>
              </a:rPr>
              <a:t>First Nations Communities in Canada can’t drink their water</a:t>
            </a:r>
            <a:endParaRPr lang="en-US" sz="3200" b="1" dirty="0">
              <a:solidFill>
                <a:schemeClr val="tx1">
                  <a:lumMod val="75000"/>
                  <a:lumOff val="25000"/>
                </a:schemeClr>
              </a:solidFill>
              <a:latin typeface="Oswald"/>
            </a:endParaRPr>
          </a:p>
        </p:txBody>
      </p:sp>
    </p:spTree>
    <p:extLst>
      <p:ext uri="{BB962C8B-B14F-4D97-AF65-F5344CB8AC3E}">
        <p14:creationId xmlns:p14="http://schemas.microsoft.com/office/powerpoint/2010/main" val="675023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11" name="Rectangle 10"/>
          <p:cNvSpPr/>
          <p:nvPr/>
        </p:nvSpPr>
        <p:spPr>
          <a:xfrm>
            <a:off x="2501631" y="485294"/>
            <a:ext cx="5042169" cy="1200329"/>
          </a:xfrm>
          <a:prstGeom prst="rect">
            <a:avLst/>
          </a:prstGeom>
        </p:spPr>
        <p:txBody>
          <a:bodyPr wrap="square">
            <a:spAutoFit/>
          </a:bodyPr>
          <a:lstStyle/>
          <a:p>
            <a:r>
              <a:rPr lang="en-US" sz="2400" b="1" dirty="0">
                <a:solidFill>
                  <a:schemeClr val="accent5">
                    <a:lumMod val="60000"/>
                    <a:lumOff val="40000"/>
                  </a:schemeClr>
                </a:solidFill>
                <a:latin typeface="Oswald"/>
              </a:rPr>
              <a:t>Ensure availability and sustainable management of water and sanitation for all.</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6231" y="466423"/>
            <a:ext cx="1219200" cy="12192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6231" y="2040892"/>
            <a:ext cx="7480569" cy="3928795"/>
          </a:xfrm>
          <a:prstGeom prst="rect">
            <a:avLst/>
          </a:prstGeom>
        </p:spPr>
      </p:pic>
      <p:sp>
        <p:nvSpPr>
          <p:cNvPr id="12" name="TextBox 11"/>
          <p:cNvSpPr txBox="1"/>
          <p:nvPr/>
        </p:nvSpPr>
        <p:spPr>
          <a:xfrm>
            <a:off x="1206230" y="5971013"/>
            <a:ext cx="7632969" cy="707886"/>
          </a:xfrm>
          <a:prstGeom prst="rect">
            <a:avLst/>
          </a:prstGeom>
          <a:noFill/>
        </p:spPr>
        <p:txBody>
          <a:bodyPr wrap="square" rtlCol="0">
            <a:spAutoFit/>
          </a:bodyPr>
          <a:lstStyle/>
          <a:p>
            <a:r>
              <a:rPr lang="en-US" sz="2000" b="1" dirty="0" err="1" smtClean="0"/>
              <a:t>Tikho</a:t>
            </a:r>
            <a:r>
              <a:rPr lang="en-US" sz="2000" b="1" dirty="0" smtClean="0"/>
              <a:t> is from Zambia.  She is an advocate for clean water and proper sanitation, and tells people in her community about the issues</a:t>
            </a:r>
            <a:endParaRPr lang="en-US" sz="2000" dirty="0" smtClean="0"/>
          </a:p>
        </p:txBody>
      </p:sp>
    </p:spTree>
    <p:extLst>
      <p:ext uri="{BB962C8B-B14F-4D97-AF65-F5344CB8AC3E}">
        <p14:creationId xmlns:p14="http://schemas.microsoft.com/office/powerpoint/2010/main" val="498574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1599" y="1752600"/>
            <a:ext cx="1531926" cy="1752600"/>
          </a:xfrm>
          <a:prstGeom prst="rect">
            <a:avLst/>
          </a:prstGeom>
        </p:spPr>
      </p:pic>
      <p:sp>
        <p:nvSpPr>
          <p:cNvPr id="17" name="Rectangle 16"/>
          <p:cNvSpPr/>
          <p:nvPr/>
        </p:nvSpPr>
        <p:spPr>
          <a:xfrm>
            <a:off x="1143000" y="254937"/>
            <a:ext cx="3962400" cy="584775"/>
          </a:xfrm>
          <a:prstGeom prst="rect">
            <a:avLst/>
          </a:prstGeom>
        </p:spPr>
        <p:txBody>
          <a:bodyPr wrap="square">
            <a:spAutoFit/>
          </a:bodyPr>
          <a:lstStyle/>
          <a:p>
            <a:r>
              <a:rPr lang="en-US" sz="3200" b="1" dirty="0" smtClean="0">
                <a:solidFill>
                  <a:srgbClr val="C00000"/>
                </a:solidFill>
                <a:latin typeface="Oswald"/>
              </a:rPr>
              <a:t>Brainstorm!</a:t>
            </a:r>
            <a:endParaRPr lang="en-US" sz="3200" b="1" dirty="0">
              <a:solidFill>
                <a:srgbClr val="C00000"/>
              </a:solidFill>
              <a:latin typeface="Oswald"/>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6672" y="1305033"/>
            <a:ext cx="5257800" cy="5257800"/>
          </a:xfrm>
          <a:prstGeom prst="rect">
            <a:avLst/>
          </a:prstGeom>
        </p:spPr>
      </p:pic>
    </p:spTree>
    <p:extLst>
      <p:ext uri="{BB962C8B-B14F-4D97-AF65-F5344CB8AC3E}">
        <p14:creationId xmlns:p14="http://schemas.microsoft.com/office/powerpoint/2010/main" val="2745777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2" name="Rectangle 1"/>
          <p:cNvSpPr/>
          <p:nvPr/>
        </p:nvSpPr>
        <p:spPr>
          <a:xfrm>
            <a:off x="1447800" y="3382363"/>
            <a:ext cx="6705600" cy="2185214"/>
          </a:xfrm>
          <a:prstGeom prst="rect">
            <a:avLst/>
          </a:prstGeom>
        </p:spPr>
        <p:txBody>
          <a:bodyPr wrap="square">
            <a:spAutoFit/>
          </a:bodyPr>
          <a:lstStyle/>
          <a:p>
            <a:pPr fontAlgn="base"/>
            <a:r>
              <a:rPr lang="en-US" sz="2400" dirty="0"/>
              <a:t>“Be a global citizen. Act with passion and compassion. Help us make this world safer and more sustainable today and for the generations that will follow us. That is our moral responsibility.” </a:t>
            </a:r>
            <a:endParaRPr lang="en-US" sz="2400" dirty="0" smtClean="0"/>
          </a:p>
          <a:p>
            <a:pPr fontAlgn="base"/>
            <a:endParaRPr lang="en-US" sz="2000" dirty="0">
              <a:latin typeface="Noto sans"/>
            </a:endParaRPr>
          </a:p>
          <a:p>
            <a:pPr fontAlgn="base"/>
            <a:r>
              <a:rPr lang="en-US" sz="2000" dirty="0" smtClean="0">
                <a:latin typeface="Noto sans"/>
              </a:rPr>
              <a:t>		</a:t>
            </a:r>
            <a:r>
              <a:rPr lang="en-US" sz="2000" i="1" dirty="0" smtClean="0">
                <a:latin typeface="Noto sans"/>
              </a:rPr>
              <a:t>-</a:t>
            </a:r>
            <a:r>
              <a:rPr lang="en-US" i="1" dirty="0" smtClean="0"/>
              <a:t>Ban Ki Moon, former UN Secretary General</a:t>
            </a:r>
            <a:endParaRPr lang="en-US" sz="2000" i="1" dirty="0"/>
          </a:p>
        </p:txBody>
      </p:sp>
      <p:pic>
        <p:nvPicPr>
          <p:cNvPr id="11" name="Picture 2" descr="https://i0.wp.com/www.un.org/sustainabledevelopment/wp-content/uploads/2017/10/Be-the-Change_Crop1.png?fit=1305%2C5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144" y="915856"/>
            <a:ext cx="5055477" cy="21306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17143" y="5903423"/>
            <a:ext cx="5511462" cy="646331"/>
          </a:xfrm>
          <a:prstGeom prst="rect">
            <a:avLst/>
          </a:prstGeom>
          <a:noFill/>
        </p:spPr>
        <p:txBody>
          <a:bodyPr wrap="square" rtlCol="0">
            <a:spAutoFit/>
          </a:bodyPr>
          <a:lstStyle/>
          <a:p>
            <a:r>
              <a:rPr lang="en-US" b="1" dirty="0" smtClean="0"/>
              <a:t>Be a Hummingbird</a:t>
            </a:r>
          </a:p>
          <a:p>
            <a:r>
              <a:rPr lang="en-US"/>
              <a:t>https://www.youtube.com/watch?v=IGMW6YWjMxw</a:t>
            </a:r>
            <a:endParaRPr lang="en-US" dirty="0"/>
          </a:p>
        </p:txBody>
      </p:sp>
    </p:spTree>
    <p:extLst>
      <p:ext uri="{BB962C8B-B14F-4D97-AF65-F5344CB8AC3E}">
        <p14:creationId xmlns:p14="http://schemas.microsoft.com/office/powerpoint/2010/main" val="322338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Rectangle 10"/>
          <p:cNvSpPr/>
          <p:nvPr/>
        </p:nvSpPr>
        <p:spPr>
          <a:xfrm>
            <a:off x="1066800" y="1828800"/>
            <a:ext cx="6815327" cy="4648200"/>
          </a:xfrm>
          <a:prstGeom prst="rect">
            <a:avLst/>
          </a:prstGeom>
          <a:solidFill>
            <a:schemeClr val="bg1"/>
          </a:solidFill>
          <a:ln>
            <a:noFill/>
          </a:ln>
          <a:effectLst/>
        </p:spPr>
        <p:style>
          <a:lnRef idx="3">
            <a:schemeClr val="lt1"/>
          </a:lnRef>
          <a:fillRef idx="1">
            <a:schemeClr val="accent3"/>
          </a:fillRef>
          <a:effectRef idx="1">
            <a:schemeClr val="accent3"/>
          </a:effectRef>
          <a:fontRef idx="minor">
            <a:schemeClr val="lt1"/>
          </a:fontRef>
        </p:style>
        <p:txBody>
          <a:bodyPr rtlCol="0" anchor="t" anchorCtr="0"/>
          <a:lstStyle/>
          <a:p>
            <a:pPr lvl="1"/>
            <a:r>
              <a:rPr lang="en-CA" sz="3200" b="1" dirty="0" smtClean="0">
                <a:solidFill>
                  <a:schemeClr val="accent1"/>
                </a:solidFill>
                <a:latin typeface="Oswald"/>
              </a:rPr>
              <a:t>The World in 2030</a:t>
            </a:r>
          </a:p>
          <a:p>
            <a:pPr lvl="1"/>
            <a:r>
              <a:rPr lang="en-CA" sz="2000" b="1" dirty="0" smtClean="0">
                <a:solidFill>
                  <a:schemeClr val="accent2"/>
                </a:solidFill>
                <a:latin typeface="Oswald"/>
              </a:rPr>
              <a:t>Exploring the Sustainable Development Goals</a:t>
            </a:r>
          </a:p>
          <a:p>
            <a:pPr lvl="1"/>
            <a:endParaRPr lang="en-CA" sz="2600" b="1" dirty="0" smtClean="0">
              <a:solidFill>
                <a:schemeClr val="tx1"/>
              </a:solidFill>
              <a:latin typeface="Oswald"/>
            </a:endParaRPr>
          </a:p>
          <a:p>
            <a:pPr lvl="1"/>
            <a:endParaRPr lang="en-CA" sz="2600" b="1" dirty="0" smtClean="0">
              <a:solidFill>
                <a:schemeClr val="tx1"/>
              </a:solidFill>
              <a:latin typeface="Oswald"/>
            </a:endParaRPr>
          </a:p>
          <a:p>
            <a:pPr lvl="1"/>
            <a:r>
              <a:rPr lang="en-CA" sz="2400" b="1" dirty="0" smtClean="0">
                <a:solidFill>
                  <a:schemeClr val="tx1"/>
                </a:solidFill>
                <a:latin typeface="Oswald"/>
                <a:ea typeface="Verdana" panose="020B0604030504040204" pitchFamily="34" charset="0"/>
                <a:cs typeface="Verdana" panose="020B0604030504040204" pitchFamily="34" charset="0"/>
              </a:rPr>
              <a:t>Objectives</a:t>
            </a:r>
            <a:r>
              <a:rPr lang="en-CA" sz="2400" b="1" dirty="0">
                <a:solidFill>
                  <a:schemeClr val="tx1"/>
                </a:solidFill>
                <a:latin typeface="Oswald"/>
                <a:ea typeface="Verdana" panose="020B0604030504040204" pitchFamily="34" charset="0"/>
                <a:cs typeface="Verdana" panose="020B0604030504040204" pitchFamily="34" charset="0"/>
              </a:rPr>
              <a:t>:</a:t>
            </a:r>
            <a:r>
              <a:rPr lang="en-CA" sz="2400" dirty="0">
                <a:solidFill>
                  <a:schemeClr val="tx1"/>
                </a:solidFill>
                <a:latin typeface="Oswald"/>
                <a:ea typeface="Verdana" panose="020B0604030504040204" pitchFamily="34" charset="0"/>
                <a:cs typeface="Verdana" panose="020B0604030504040204" pitchFamily="34" charset="0"/>
              </a:rPr>
              <a:t> </a:t>
            </a:r>
          </a:p>
          <a:p>
            <a:pPr marL="914400" lvl="1" indent="-457200">
              <a:buFont typeface="Arial" panose="020B0604020202020204" pitchFamily="34" charset="0"/>
              <a:buChar char="•"/>
            </a:pPr>
            <a:r>
              <a:rPr lang="en-CA" sz="2000" dirty="0" smtClean="0">
                <a:solidFill>
                  <a:schemeClr val="tx1"/>
                </a:solidFill>
                <a:latin typeface="Oswald"/>
                <a:ea typeface="Verdana" panose="020B0604030504040204" pitchFamily="34" charset="0"/>
                <a:cs typeface="Verdana" panose="020B0604030504040204" pitchFamily="34" charset="0"/>
              </a:rPr>
              <a:t>Learn about the Sustainable Development Goals</a:t>
            </a:r>
          </a:p>
          <a:p>
            <a:pPr marL="914400" lvl="1" indent="-457200">
              <a:buFont typeface="Arial" panose="020B0604020202020204" pitchFamily="34" charset="0"/>
              <a:buChar char="•"/>
            </a:pPr>
            <a:r>
              <a:rPr lang="en-CA" sz="2000" dirty="0" smtClean="0">
                <a:solidFill>
                  <a:schemeClr val="tx1"/>
                </a:solidFill>
                <a:latin typeface="Oswald"/>
                <a:ea typeface="Verdana" panose="020B0604030504040204" pitchFamily="34" charset="0"/>
                <a:cs typeface="Verdana" panose="020B0604030504040204" pitchFamily="34" charset="0"/>
              </a:rPr>
              <a:t>Encourage you to support the goals through your own work</a:t>
            </a:r>
            <a:endParaRPr lang="en-CA" sz="2000" dirty="0">
              <a:solidFill>
                <a:schemeClr val="tx1"/>
              </a:solidFill>
              <a:latin typeface="Oswald"/>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Tree>
    <p:extLst>
      <p:ext uri="{BB962C8B-B14F-4D97-AF65-F5344CB8AC3E}">
        <p14:creationId xmlns:p14="http://schemas.microsoft.com/office/powerpoint/2010/main" val="4230512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914400" y="0"/>
            <a:ext cx="301752" cy="6858000"/>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 name="Rectangle 7"/>
          <p:cNvSpPr/>
          <p:nvPr/>
        </p:nvSpPr>
        <p:spPr>
          <a:xfrm>
            <a:off x="1371600" y="0"/>
            <a:ext cx="301752" cy="6858000"/>
          </a:xfrm>
          <a:prstGeom prst="rect">
            <a:avLst/>
          </a:prstGeom>
          <a:solidFill>
            <a:schemeClr val="accent4"/>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395" y="543096"/>
            <a:ext cx="3598236" cy="356006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5133" y="6319758"/>
            <a:ext cx="3256598" cy="274063"/>
          </a:xfrm>
          <a:prstGeom prst="rect">
            <a:avLst/>
          </a:prstGeom>
        </p:spPr>
      </p:pic>
      <p:sp>
        <p:nvSpPr>
          <p:cNvPr id="4" name="TextBox 3"/>
          <p:cNvSpPr txBox="1"/>
          <p:nvPr/>
        </p:nvSpPr>
        <p:spPr>
          <a:xfrm>
            <a:off x="5392245" y="4841454"/>
            <a:ext cx="3256598" cy="584775"/>
          </a:xfrm>
          <a:prstGeom prst="rect">
            <a:avLst/>
          </a:prstGeom>
          <a:noFill/>
        </p:spPr>
        <p:txBody>
          <a:bodyPr wrap="square" rtlCol="0">
            <a:spAutoFit/>
          </a:bodyPr>
          <a:lstStyle/>
          <a:p>
            <a:pPr algn="ctr"/>
            <a:r>
              <a:rPr lang="en-CA" sz="3200" b="1" dirty="0" smtClean="0">
                <a:solidFill>
                  <a:schemeClr val="accent1"/>
                </a:solidFill>
                <a:latin typeface="Geomanist Book" panose="02000503000000020004" pitchFamily="50" charset="0"/>
              </a:rPr>
              <a:t>@ACGCNow</a:t>
            </a:r>
            <a:endParaRPr lang="en-CA" sz="3200" b="1" dirty="0">
              <a:solidFill>
                <a:schemeClr val="accent1"/>
              </a:solidFill>
              <a:latin typeface="Geomanist Book" panose="02000503000000020004" pitchFamily="50" charset="0"/>
            </a:endParaRPr>
          </a:p>
        </p:txBody>
      </p:sp>
      <p:sp>
        <p:nvSpPr>
          <p:cNvPr id="17" name="TextBox 16"/>
          <p:cNvSpPr txBox="1"/>
          <p:nvPr/>
        </p:nvSpPr>
        <p:spPr>
          <a:xfrm>
            <a:off x="3735133" y="3810000"/>
            <a:ext cx="3256598" cy="461665"/>
          </a:xfrm>
          <a:prstGeom prst="rect">
            <a:avLst/>
          </a:prstGeom>
          <a:noFill/>
        </p:spPr>
        <p:txBody>
          <a:bodyPr wrap="square" rtlCol="0">
            <a:spAutoFit/>
          </a:bodyPr>
          <a:lstStyle/>
          <a:p>
            <a:pPr algn="ctr"/>
            <a:r>
              <a:rPr lang="en-CA" sz="2400" b="1" dirty="0" smtClean="0">
                <a:solidFill>
                  <a:schemeClr val="accent1"/>
                </a:solidFill>
                <a:latin typeface="Geomanist Book" panose="02000503000000020004" pitchFamily="50" charset="0"/>
              </a:rPr>
              <a:t>www.acgc.ca</a:t>
            </a:r>
            <a:endParaRPr lang="en-CA" sz="2400" b="1" dirty="0">
              <a:solidFill>
                <a:schemeClr val="accent1"/>
              </a:solidFill>
              <a:latin typeface="Geomanist Book" panose="02000503000000020004" pitchFamily="50"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8807" y="4825425"/>
            <a:ext cx="571500" cy="5715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0590" y="4825048"/>
            <a:ext cx="571500" cy="5715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2908" y="4825425"/>
            <a:ext cx="571500" cy="5715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5783" y="4825425"/>
            <a:ext cx="571500" cy="5715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8763" y="4841454"/>
            <a:ext cx="571500" cy="571500"/>
          </a:xfrm>
          <a:prstGeom prst="rect">
            <a:avLst/>
          </a:prstGeom>
        </p:spPr>
      </p:pic>
    </p:spTree>
    <p:extLst>
      <p:ext uri="{BB962C8B-B14F-4D97-AF65-F5344CB8AC3E}">
        <p14:creationId xmlns:p14="http://schemas.microsoft.com/office/powerpoint/2010/main" val="2796226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26" name="Picture 2" descr="E SDG Poster_-Le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685800"/>
            <a:ext cx="6897111" cy="5330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F1E1C"/>
                  </a:outerShdw>
                </a:effectLst>
              </a14:hiddenEffects>
            </a:ext>
          </a:extLst>
        </p:spPr>
      </p:pic>
      <p:sp>
        <p:nvSpPr>
          <p:cNvPr id="9" name="TextBox 8"/>
          <p:cNvSpPr txBox="1"/>
          <p:nvPr/>
        </p:nvSpPr>
        <p:spPr>
          <a:xfrm>
            <a:off x="1295400" y="6132391"/>
            <a:ext cx="5101660" cy="369332"/>
          </a:xfrm>
          <a:prstGeom prst="rect">
            <a:avLst/>
          </a:prstGeom>
          <a:noFill/>
        </p:spPr>
        <p:txBody>
          <a:bodyPr wrap="square" rtlCol="0">
            <a:spAutoFit/>
          </a:bodyPr>
          <a:lstStyle/>
          <a:p>
            <a:pPr algn="ctr"/>
            <a:r>
              <a:rPr lang="en-US" u="sng" dirty="0"/>
              <a:t>https://www.youtube.com/watch?v=cBxN9E5f7pc</a:t>
            </a:r>
            <a:endParaRPr lang="en-US" dirty="0"/>
          </a:p>
        </p:txBody>
      </p:sp>
      <p:sp>
        <p:nvSpPr>
          <p:cNvPr id="2" name="Rectangle 1"/>
          <p:cNvSpPr/>
          <p:nvPr/>
        </p:nvSpPr>
        <p:spPr>
          <a:xfrm>
            <a:off x="1066800" y="5732281"/>
            <a:ext cx="4572000" cy="400110"/>
          </a:xfrm>
          <a:prstGeom prst="rect">
            <a:avLst/>
          </a:prstGeom>
        </p:spPr>
        <p:txBody>
          <a:bodyPr>
            <a:spAutoFit/>
          </a:bodyPr>
          <a:lstStyle/>
          <a:p>
            <a:pPr lvl="1"/>
            <a:r>
              <a:rPr lang="en-CA" sz="2000" b="1" dirty="0" smtClean="0">
                <a:solidFill>
                  <a:schemeClr val="accent2"/>
                </a:solidFill>
                <a:latin typeface="Oswald"/>
              </a:rPr>
              <a:t>Watch:  World’s Largest Lesson</a:t>
            </a:r>
            <a:endParaRPr lang="en-CA" sz="2000" b="1" dirty="0">
              <a:solidFill>
                <a:schemeClr val="accent2"/>
              </a:solidFill>
              <a:latin typeface="Oswald"/>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Tree>
    <p:extLst>
      <p:ext uri="{BB962C8B-B14F-4D97-AF65-F5344CB8AC3E}">
        <p14:creationId xmlns:p14="http://schemas.microsoft.com/office/powerpoint/2010/main" val="769076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55153"/>
            <a:ext cx="2089097" cy="1470308"/>
          </a:xfrm>
          <a:prstGeom prst="rect">
            <a:avLst/>
          </a:prstGeom>
        </p:spPr>
      </p:pic>
      <p:sp>
        <p:nvSpPr>
          <p:cNvPr id="2" name="Rectangle 1"/>
          <p:cNvSpPr/>
          <p:nvPr/>
        </p:nvSpPr>
        <p:spPr>
          <a:xfrm>
            <a:off x="928116" y="1748522"/>
            <a:ext cx="3300904" cy="523220"/>
          </a:xfrm>
          <a:prstGeom prst="rect">
            <a:avLst/>
          </a:prstGeom>
        </p:spPr>
        <p:txBody>
          <a:bodyPr wrap="none">
            <a:spAutoFit/>
          </a:bodyPr>
          <a:lstStyle/>
          <a:p>
            <a:pPr lvl="1"/>
            <a:r>
              <a:rPr lang="en-CA" sz="2800" b="1" dirty="0">
                <a:solidFill>
                  <a:schemeClr val="accent1"/>
                </a:solidFill>
                <a:latin typeface="Oswald"/>
              </a:rPr>
              <a:t>What can I do?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5549" y="2438400"/>
            <a:ext cx="1968614" cy="225219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2991" y="2478756"/>
            <a:ext cx="1968613" cy="2252192"/>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1618" y="2461977"/>
            <a:ext cx="1978523" cy="2263530"/>
          </a:xfrm>
          <a:prstGeom prst="rect">
            <a:avLst/>
          </a:prstGeom>
        </p:spPr>
      </p:pic>
      <p:sp>
        <p:nvSpPr>
          <p:cNvPr id="4" name="TextBox 3"/>
          <p:cNvSpPr txBox="1"/>
          <p:nvPr/>
        </p:nvSpPr>
        <p:spPr>
          <a:xfrm>
            <a:off x="1277225" y="4641502"/>
            <a:ext cx="1825752" cy="1384995"/>
          </a:xfrm>
          <a:prstGeom prst="rect">
            <a:avLst/>
          </a:prstGeom>
          <a:noFill/>
        </p:spPr>
        <p:txBody>
          <a:bodyPr wrap="square" rtlCol="0">
            <a:spAutoFit/>
          </a:bodyPr>
          <a:lstStyle/>
          <a:p>
            <a:pPr algn="ctr"/>
            <a:r>
              <a:rPr lang="en-US" sz="2800" b="1" dirty="0" smtClean="0">
                <a:solidFill>
                  <a:srgbClr val="314C14"/>
                </a:solidFill>
                <a:latin typeface="Lato Black" panose="020F0502020204030203" pitchFamily="34" charset="0"/>
                <a:ea typeface="Lato Black" panose="020F0502020204030203" pitchFamily="34" charset="0"/>
                <a:cs typeface="Lato Black" panose="020F0502020204030203" pitchFamily="34" charset="0"/>
              </a:rPr>
              <a:t>ABOUT THE GOALS</a:t>
            </a:r>
            <a:endParaRPr lang="en-US" sz="2800" b="1" dirty="0">
              <a:solidFill>
                <a:srgbClr val="314C14"/>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3" name="TextBox 12"/>
          <p:cNvSpPr txBox="1"/>
          <p:nvPr/>
        </p:nvSpPr>
        <p:spPr>
          <a:xfrm>
            <a:off x="3763988" y="4690592"/>
            <a:ext cx="1825752" cy="1815882"/>
          </a:xfrm>
          <a:prstGeom prst="rect">
            <a:avLst/>
          </a:prstGeom>
          <a:noFill/>
        </p:spPr>
        <p:txBody>
          <a:bodyPr wrap="square" rtlCol="0">
            <a:spAutoFit/>
          </a:bodyPr>
          <a:lstStyle/>
          <a:p>
            <a:pPr algn="ctr"/>
            <a:r>
              <a:rPr lang="en-US" sz="2800" b="1" dirty="0" smtClean="0">
                <a:solidFill>
                  <a:srgbClr val="0070C0"/>
                </a:solidFill>
                <a:latin typeface="Lato Black" panose="020F0502020204030203" pitchFamily="34" charset="0"/>
                <a:ea typeface="Lato Black" panose="020F0502020204030203" pitchFamily="34" charset="0"/>
                <a:cs typeface="Lato Black" panose="020F0502020204030203" pitchFamily="34" charset="0"/>
              </a:rPr>
              <a:t>YOUR IDEAS WITH OTHERS</a:t>
            </a:r>
            <a:endParaRPr lang="en-US" sz="2800" b="1" dirty="0">
              <a:solidFill>
                <a:srgbClr val="0070C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9" name="TextBox 18"/>
          <p:cNvSpPr txBox="1"/>
          <p:nvPr/>
        </p:nvSpPr>
        <p:spPr>
          <a:xfrm>
            <a:off x="6394903" y="4641502"/>
            <a:ext cx="1825752" cy="954107"/>
          </a:xfrm>
          <a:prstGeom prst="rect">
            <a:avLst/>
          </a:prstGeom>
          <a:noFill/>
        </p:spPr>
        <p:txBody>
          <a:bodyPr wrap="square" rtlCol="0">
            <a:spAutoFit/>
          </a:bodyPr>
          <a:lstStyle/>
          <a:p>
            <a:pPr algn="ctr"/>
            <a:r>
              <a:rPr lang="en-US" sz="2800" b="1" dirty="0" smtClean="0">
                <a:solidFill>
                  <a:srgbClr val="C00000"/>
                </a:solidFill>
                <a:latin typeface="Lato Black" panose="020F0502020204030203" pitchFamily="34" charset="0"/>
                <a:ea typeface="Lato Black" panose="020F0502020204030203" pitchFamily="34" charset="0"/>
                <a:cs typeface="Lato Black" panose="020F0502020204030203" pitchFamily="34" charset="0"/>
              </a:rPr>
              <a:t>TO MAKE CHANGE</a:t>
            </a:r>
            <a:endParaRPr lang="en-US" sz="2800" b="1" dirty="0">
              <a:solidFill>
                <a:srgbClr val="C00000"/>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103174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1599" y="1752600"/>
            <a:ext cx="1531926" cy="1752600"/>
          </a:xfrm>
          <a:prstGeom prst="rect">
            <a:avLst/>
          </a:prstGeom>
        </p:spPr>
      </p:pic>
      <p:sp>
        <p:nvSpPr>
          <p:cNvPr id="17" name="Rectangle 16"/>
          <p:cNvSpPr/>
          <p:nvPr/>
        </p:nvSpPr>
        <p:spPr>
          <a:xfrm>
            <a:off x="1143000" y="254937"/>
            <a:ext cx="3962400" cy="1077218"/>
          </a:xfrm>
          <a:prstGeom prst="rect">
            <a:avLst/>
          </a:prstGeom>
        </p:spPr>
        <p:txBody>
          <a:bodyPr wrap="square">
            <a:spAutoFit/>
          </a:bodyPr>
          <a:lstStyle/>
          <a:p>
            <a:r>
              <a:rPr lang="en-US" sz="3200" b="1" dirty="0" smtClean="0">
                <a:solidFill>
                  <a:srgbClr val="C00000"/>
                </a:solidFill>
                <a:latin typeface="Oswald"/>
              </a:rPr>
              <a:t>How YOU can take action!</a:t>
            </a:r>
            <a:endParaRPr lang="en-US" sz="3200" b="1" dirty="0">
              <a:solidFill>
                <a:srgbClr val="C00000"/>
              </a:solidFill>
              <a:latin typeface="Oswald"/>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6672" y="1305033"/>
            <a:ext cx="5257800" cy="5257800"/>
          </a:xfrm>
          <a:prstGeom prst="rect">
            <a:avLst/>
          </a:prstGeom>
        </p:spPr>
      </p:pic>
    </p:spTree>
    <p:extLst>
      <p:ext uri="{BB962C8B-B14F-4D97-AF65-F5344CB8AC3E}">
        <p14:creationId xmlns:p14="http://schemas.microsoft.com/office/powerpoint/2010/main" val="2439255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0.wp.com/www.un.org/sustainabledevelopment/wp-content/uploads/2016/07/goal_01_1-in-8.png?fit=1024%2C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984" y="2195557"/>
            <a:ext cx="6034534" cy="30172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552" y="499471"/>
            <a:ext cx="1201879" cy="1201879"/>
          </a:xfrm>
          <a:prstGeom prst="rect">
            <a:avLst/>
          </a:prstGeom>
        </p:spPr>
      </p:pic>
      <p:sp>
        <p:nvSpPr>
          <p:cNvPr id="8" name="Rectangle 7"/>
          <p:cNvSpPr/>
          <p:nvPr/>
        </p:nvSpPr>
        <p:spPr>
          <a:xfrm>
            <a:off x="1219200" y="5320109"/>
            <a:ext cx="6157803" cy="400110"/>
          </a:xfrm>
          <a:prstGeom prst="rect">
            <a:avLst/>
          </a:prstGeom>
        </p:spPr>
        <p:txBody>
          <a:bodyPr wrap="square">
            <a:spAutoFit/>
          </a:bodyPr>
          <a:lstStyle/>
          <a:p>
            <a:r>
              <a:rPr lang="en-US" sz="1000" dirty="0" smtClean="0"/>
              <a:t>Source: @</a:t>
            </a:r>
            <a:r>
              <a:rPr lang="en-US" sz="1000" dirty="0" err="1" smtClean="0"/>
              <a:t>UNStats</a:t>
            </a:r>
            <a:endParaRPr lang="en-US" sz="1000" dirty="0" smtClean="0"/>
          </a:p>
          <a:p>
            <a:r>
              <a:rPr lang="en-US" sz="1000" dirty="0" smtClean="0"/>
              <a:t>Found in: The Sustainable Development Goals Report 2016 , https</a:t>
            </a:r>
            <a:r>
              <a:rPr lang="en-US" sz="1000" dirty="0"/>
              <a:t>://unstats.un.org/sdgs/report/2016/Overview/</a:t>
            </a:r>
          </a:p>
        </p:txBody>
      </p:sp>
      <p:sp>
        <p:nvSpPr>
          <p:cNvPr id="9" name="TextBox 8"/>
          <p:cNvSpPr txBox="1"/>
          <p:nvPr/>
        </p:nvSpPr>
        <p:spPr>
          <a:xfrm rot="20305080">
            <a:off x="4479333" y="2117995"/>
            <a:ext cx="2407499" cy="369332"/>
          </a:xfrm>
          <a:prstGeom prst="rect">
            <a:avLst/>
          </a:prstGeom>
          <a:noFill/>
        </p:spPr>
        <p:txBody>
          <a:bodyPr wrap="square" rtlCol="0">
            <a:spAutoFit/>
          </a:bodyPr>
          <a:lstStyle/>
          <a:p>
            <a:r>
              <a:rPr lang="en-US" dirty="0" smtClean="0">
                <a:solidFill>
                  <a:srgbClr val="FF0000"/>
                </a:solidFill>
              </a:rPr>
              <a:t>Less than $1.25/day</a:t>
            </a:r>
            <a:endParaRPr lang="en-US" dirty="0">
              <a:solidFill>
                <a:srgbClr val="FF0000"/>
              </a:solidFill>
            </a:endParaRPr>
          </a:p>
        </p:txBody>
      </p:sp>
      <p:sp>
        <p:nvSpPr>
          <p:cNvPr id="18" name="Rectangle 17"/>
          <p:cNvSpPr/>
          <p:nvPr/>
        </p:nvSpPr>
        <p:spPr>
          <a:xfrm>
            <a:off x="2695112" y="456382"/>
            <a:ext cx="4626790" cy="1077218"/>
          </a:xfrm>
          <a:prstGeom prst="rect">
            <a:avLst/>
          </a:prstGeom>
        </p:spPr>
        <p:txBody>
          <a:bodyPr wrap="square">
            <a:spAutoFit/>
          </a:bodyPr>
          <a:lstStyle/>
          <a:p>
            <a:r>
              <a:rPr lang="en-US" sz="3200" b="1" dirty="0" smtClean="0">
                <a:solidFill>
                  <a:srgbClr val="FF0000"/>
                </a:solidFill>
                <a:latin typeface="Oswald"/>
              </a:rPr>
              <a:t>End poverty in all its forms everywhere</a:t>
            </a:r>
            <a:endParaRPr lang="en-US" sz="3200" b="1" dirty="0">
              <a:solidFill>
                <a:srgbClr val="FF0000"/>
              </a:solidFill>
              <a:latin typeface="Oswald"/>
            </a:endParaRPr>
          </a:p>
        </p:txBody>
      </p:sp>
    </p:spTree>
    <p:extLst>
      <p:ext uri="{BB962C8B-B14F-4D97-AF65-F5344CB8AC3E}">
        <p14:creationId xmlns:p14="http://schemas.microsoft.com/office/powerpoint/2010/main" val="1676555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4" name="TextBox 3"/>
          <p:cNvSpPr txBox="1"/>
          <p:nvPr/>
        </p:nvSpPr>
        <p:spPr>
          <a:xfrm>
            <a:off x="2099379" y="2442864"/>
            <a:ext cx="2667000" cy="2585323"/>
          </a:xfrm>
          <a:prstGeom prst="rect">
            <a:avLst/>
          </a:prstGeom>
          <a:noFill/>
        </p:spPr>
        <p:txBody>
          <a:bodyPr wrap="square" rtlCol="0">
            <a:spAutoFit/>
          </a:bodyPr>
          <a:lstStyle/>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 </a:t>
            </a:r>
          </a:p>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People</a:t>
            </a:r>
            <a:endParaRPr lang="en-CA"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1337379" y="6077477"/>
            <a:ext cx="6858000" cy="577081"/>
          </a:xfrm>
          <a:prstGeom prst="rect">
            <a:avLst/>
          </a:prstGeom>
          <a:noFill/>
        </p:spPr>
        <p:txBody>
          <a:bodyPr wrap="square" rtlCol="0">
            <a:spAutoFit/>
          </a:bodyPr>
          <a:lstStyle/>
          <a:p>
            <a:r>
              <a:rPr lang="en-US" sz="1050" b="1" dirty="0" smtClean="0"/>
              <a:t>Source</a:t>
            </a:r>
            <a:r>
              <a:rPr lang="en-US" sz="1050" dirty="0" smtClean="0"/>
              <a:t>:  Canada </a:t>
            </a:r>
            <a:r>
              <a:rPr lang="en-US" sz="1050" dirty="0"/>
              <a:t>Without Poverty, http://</a:t>
            </a:r>
            <a:r>
              <a:rPr lang="en-US" sz="1050" dirty="0" smtClean="0"/>
              <a:t>www.cwp-csp.ca/poverty</a:t>
            </a:r>
          </a:p>
          <a:p>
            <a:r>
              <a:rPr lang="en-US" sz="1050" b="1" dirty="0"/>
              <a:t>Found at</a:t>
            </a:r>
            <a:r>
              <a:rPr lang="en-US" sz="1050" dirty="0"/>
              <a:t>: Where Canada Stands: A Sustainable Development Goals Progress </a:t>
            </a:r>
            <a:r>
              <a:rPr lang="en-US" sz="1050" dirty="0" smtClean="0"/>
              <a:t>Report,  </a:t>
            </a:r>
            <a:r>
              <a:rPr lang="en-US" sz="1050" dirty="0"/>
              <a:t>BC COUNCIL FOR INTERNATIONAL </a:t>
            </a:r>
            <a:r>
              <a:rPr lang="en-US" sz="1050" dirty="0" smtClean="0"/>
              <a:t>COOPERATION, 2017: https</a:t>
            </a:r>
            <a:r>
              <a:rPr lang="en-US" sz="1050" dirty="0"/>
              <a:t>://bccic.ca/wp-content/uploads/2017/07/HLPF-Report-Online-Version-v1-07072017.pdf</a:t>
            </a:r>
          </a:p>
        </p:txBody>
      </p:sp>
      <p:pic>
        <p:nvPicPr>
          <p:cNvPr id="9" name="Picture 8"/>
          <p:cNvPicPr>
            <a:picLocks noChangeAspect="1"/>
          </p:cNvPicPr>
          <p:nvPr/>
        </p:nvPicPr>
        <p:blipFill rotWithShape="1">
          <a:blip r:embed="rId4"/>
          <a:srcRect l="70693" t="15557" r="6908" b="22963"/>
          <a:stretch/>
        </p:blipFill>
        <p:spPr>
          <a:xfrm>
            <a:off x="4043840" y="1449525"/>
            <a:ext cx="5067759" cy="45720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552" y="499471"/>
            <a:ext cx="1201879" cy="1201879"/>
          </a:xfrm>
          <a:prstGeom prst="rect">
            <a:avLst/>
          </a:prstGeom>
        </p:spPr>
      </p:pic>
      <p:sp>
        <p:nvSpPr>
          <p:cNvPr id="19" name="Rectangle 18"/>
          <p:cNvSpPr/>
          <p:nvPr/>
        </p:nvSpPr>
        <p:spPr>
          <a:xfrm>
            <a:off x="2695112" y="456382"/>
            <a:ext cx="4626790" cy="1077218"/>
          </a:xfrm>
          <a:prstGeom prst="rect">
            <a:avLst/>
          </a:prstGeom>
        </p:spPr>
        <p:txBody>
          <a:bodyPr wrap="square">
            <a:spAutoFit/>
          </a:bodyPr>
          <a:lstStyle/>
          <a:p>
            <a:r>
              <a:rPr lang="en-US" sz="3200" b="1" dirty="0" smtClean="0">
                <a:solidFill>
                  <a:srgbClr val="FF0000"/>
                </a:solidFill>
                <a:latin typeface="Oswald"/>
              </a:rPr>
              <a:t>End poverty in all its forms everywhere</a:t>
            </a:r>
            <a:endParaRPr lang="en-US" sz="3200" b="1" dirty="0">
              <a:solidFill>
                <a:srgbClr val="FF0000"/>
              </a:solidFill>
              <a:latin typeface="Oswald"/>
            </a:endParaRPr>
          </a:p>
        </p:txBody>
      </p:sp>
      <p:sp>
        <p:nvSpPr>
          <p:cNvPr id="15" name="Rectangle 14"/>
          <p:cNvSpPr/>
          <p:nvPr/>
        </p:nvSpPr>
        <p:spPr>
          <a:xfrm>
            <a:off x="1167466" y="2691012"/>
            <a:ext cx="2438724" cy="2092881"/>
          </a:xfrm>
          <a:prstGeom prst="rect">
            <a:avLst/>
          </a:prstGeom>
        </p:spPr>
        <p:txBody>
          <a:bodyPr wrap="square">
            <a:spAutoFit/>
          </a:bodyPr>
          <a:lstStyle/>
          <a:p>
            <a:r>
              <a:rPr lang="en-US" dirty="0" smtClean="0">
                <a:latin typeface="Arial" panose="020B0604020202020204" pitchFamily="34" charset="0"/>
              </a:rPr>
              <a:t>In Canada, a single person, living in poverty means they make less than $22,133</a:t>
            </a:r>
            <a:r>
              <a:rPr lang="en-US" dirty="0">
                <a:latin typeface="Arial" panose="020B0604020202020204" pitchFamily="34" charset="0"/>
              </a:rPr>
              <a:t>, </a:t>
            </a:r>
            <a:r>
              <a:rPr lang="en-US" dirty="0" smtClean="0">
                <a:latin typeface="Arial" panose="020B0604020202020204" pitchFamily="34" charset="0"/>
              </a:rPr>
              <a:t>or </a:t>
            </a:r>
            <a:r>
              <a:rPr lang="en-US" sz="4000" dirty="0" smtClean="0">
                <a:solidFill>
                  <a:srgbClr val="C00000"/>
                </a:solidFill>
                <a:latin typeface="Arial" panose="020B0604020202020204" pitchFamily="34" charset="0"/>
              </a:rPr>
              <a:t>$60/day</a:t>
            </a:r>
            <a:endParaRPr lang="en-US" sz="4000" dirty="0">
              <a:solidFill>
                <a:srgbClr val="C00000"/>
              </a:solidFill>
            </a:endParaRPr>
          </a:p>
        </p:txBody>
      </p:sp>
    </p:spTree>
    <p:extLst>
      <p:ext uri="{BB962C8B-B14F-4D97-AF65-F5344CB8AC3E}">
        <p14:creationId xmlns:p14="http://schemas.microsoft.com/office/powerpoint/2010/main" val="1895466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4" name="TextBox 3"/>
          <p:cNvSpPr txBox="1"/>
          <p:nvPr/>
        </p:nvSpPr>
        <p:spPr>
          <a:xfrm>
            <a:off x="2099379" y="2442864"/>
            <a:ext cx="2667000" cy="2585323"/>
          </a:xfrm>
          <a:prstGeom prst="rect">
            <a:avLst/>
          </a:prstGeom>
          <a:noFill/>
        </p:spPr>
        <p:txBody>
          <a:bodyPr wrap="square" rtlCol="0">
            <a:spAutoFit/>
          </a:bodyPr>
          <a:lstStyle/>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 </a:t>
            </a:r>
          </a:p>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People</a:t>
            </a:r>
            <a:endParaRPr lang="en-CA"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52" y="499471"/>
            <a:ext cx="1201879" cy="1201879"/>
          </a:xfrm>
          <a:prstGeom prst="rect">
            <a:avLst/>
          </a:prstGeom>
        </p:spPr>
      </p:pic>
      <p:sp>
        <p:nvSpPr>
          <p:cNvPr id="19" name="Rectangle 18"/>
          <p:cNvSpPr/>
          <p:nvPr/>
        </p:nvSpPr>
        <p:spPr>
          <a:xfrm>
            <a:off x="2695112" y="456382"/>
            <a:ext cx="4626790" cy="1077218"/>
          </a:xfrm>
          <a:prstGeom prst="rect">
            <a:avLst/>
          </a:prstGeom>
        </p:spPr>
        <p:txBody>
          <a:bodyPr wrap="square">
            <a:spAutoFit/>
          </a:bodyPr>
          <a:lstStyle/>
          <a:p>
            <a:r>
              <a:rPr lang="en-US" sz="3200" b="1" dirty="0" smtClean="0">
                <a:solidFill>
                  <a:srgbClr val="FF0000"/>
                </a:solidFill>
                <a:latin typeface="Oswald"/>
              </a:rPr>
              <a:t>End poverty in all its forms everywhere</a:t>
            </a:r>
            <a:endParaRPr lang="en-US" sz="3200" b="1" dirty="0">
              <a:solidFill>
                <a:srgbClr val="FF0000"/>
              </a:solidFill>
              <a:latin typeface="Oswald"/>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2925" y="1905000"/>
            <a:ext cx="7467600" cy="3921984"/>
          </a:xfrm>
          <a:prstGeom prst="rect">
            <a:avLst/>
          </a:prstGeom>
        </p:spPr>
      </p:pic>
      <p:sp>
        <p:nvSpPr>
          <p:cNvPr id="7" name="Rectangle 6"/>
          <p:cNvSpPr/>
          <p:nvPr/>
        </p:nvSpPr>
        <p:spPr>
          <a:xfrm>
            <a:off x="1194902" y="6021593"/>
            <a:ext cx="7563646" cy="707886"/>
          </a:xfrm>
          <a:prstGeom prst="rect">
            <a:avLst/>
          </a:prstGeom>
        </p:spPr>
        <p:txBody>
          <a:bodyPr wrap="square">
            <a:spAutoFit/>
          </a:bodyPr>
          <a:lstStyle/>
          <a:p>
            <a:r>
              <a:rPr lang="en-CA" sz="2000" b="1" dirty="0" smtClean="0"/>
              <a:t>Mohammed started his own organization, raising money to build an orphanage in Pakistan.  </a:t>
            </a:r>
            <a:endParaRPr lang="en-CA" sz="2000" b="1" dirty="0"/>
          </a:p>
        </p:txBody>
      </p:sp>
    </p:spTree>
    <p:extLst>
      <p:ext uri="{BB962C8B-B14F-4D97-AF65-F5344CB8AC3E}">
        <p14:creationId xmlns:p14="http://schemas.microsoft.com/office/powerpoint/2010/main" val="3634225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 y="0"/>
            <a:ext cx="301752"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Rectangle 5"/>
          <p:cNvSpPr/>
          <p:nvPr/>
        </p:nvSpPr>
        <p:spPr>
          <a:xfrm>
            <a:off x="469392" y="0"/>
            <a:ext cx="301752" cy="6858000"/>
          </a:xfrm>
          <a:prstGeom prst="rect">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55153"/>
            <a:ext cx="1383525" cy="1368847"/>
          </a:xfrm>
          <a:prstGeom prst="rect">
            <a:avLst/>
          </a:prstGeom>
        </p:spPr>
      </p:pic>
      <p:sp>
        <p:nvSpPr>
          <p:cNvPr id="4" name="TextBox 3"/>
          <p:cNvSpPr txBox="1"/>
          <p:nvPr/>
        </p:nvSpPr>
        <p:spPr>
          <a:xfrm>
            <a:off x="2099379" y="2442864"/>
            <a:ext cx="2667000" cy="2585323"/>
          </a:xfrm>
          <a:prstGeom prst="rect">
            <a:avLst/>
          </a:prstGeom>
          <a:noFill/>
        </p:spPr>
        <p:txBody>
          <a:bodyPr wrap="square" rtlCol="0">
            <a:spAutoFit/>
          </a:bodyPr>
          <a:lstStyle/>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 </a:t>
            </a:r>
          </a:p>
          <a:p>
            <a:pPr algn="ctr"/>
            <a:r>
              <a:rPr lang="en-CA" sz="5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People</a:t>
            </a:r>
            <a:endParaRPr lang="en-CA"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AutoShape 2" descr="https://unstats.un.org/sdgs/report/2016/excel-graphs/g2-g1-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52" y="466423"/>
            <a:ext cx="1201879" cy="1201879"/>
          </a:xfrm>
          <a:prstGeom prst="rect">
            <a:avLst/>
          </a:prstGeom>
        </p:spPr>
      </p:pic>
      <p:sp>
        <p:nvSpPr>
          <p:cNvPr id="20" name="Rectangle 19"/>
          <p:cNvSpPr/>
          <p:nvPr/>
        </p:nvSpPr>
        <p:spPr>
          <a:xfrm>
            <a:off x="2511992" y="466423"/>
            <a:ext cx="5270773" cy="1200329"/>
          </a:xfrm>
          <a:prstGeom prst="rect">
            <a:avLst/>
          </a:prstGeom>
        </p:spPr>
        <p:txBody>
          <a:bodyPr wrap="square">
            <a:spAutoFit/>
          </a:bodyPr>
          <a:lstStyle/>
          <a:p>
            <a:r>
              <a:rPr lang="en-US" sz="2400" b="1" dirty="0">
                <a:solidFill>
                  <a:srgbClr val="FFC000"/>
                </a:solidFill>
                <a:latin typeface="Oswald"/>
              </a:rPr>
              <a:t>E</a:t>
            </a:r>
            <a:r>
              <a:rPr lang="en-US" sz="2400" b="1" dirty="0" smtClean="0">
                <a:solidFill>
                  <a:srgbClr val="FFC000"/>
                </a:solidFill>
                <a:latin typeface="Oswald"/>
              </a:rPr>
              <a:t>nd </a:t>
            </a:r>
            <a:r>
              <a:rPr lang="en-US" sz="2400" b="1" dirty="0">
                <a:solidFill>
                  <a:srgbClr val="FFC000"/>
                </a:solidFill>
                <a:latin typeface="Oswald"/>
              </a:rPr>
              <a:t>hunger, achieve food security and improved nutrition, and promote sustainable agriculture</a:t>
            </a:r>
            <a:endParaRPr lang="en-US" sz="2400" b="1" dirty="0">
              <a:solidFill>
                <a:srgbClr val="FFC000"/>
              </a:solidFill>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480" y="2089620"/>
            <a:ext cx="8110948" cy="3244380"/>
          </a:xfrm>
          <a:prstGeom prst="rect">
            <a:avLst/>
          </a:prstGeom>
        </p:spPr>
      </p:pic>
      <p:sp>
        <p:nvSpPr>
          <p:cNvPr id="22" name="TextBox 21"/>
          <p:cNvSpPr txBox="1"/>
          <p:nvPr/>
        </p:nvSpPr>
        <p:spPr>
          <a:xfrm>
            <a:off x="1337379" y="6077477"/>
            <a:ext cx="6858000" cy="415498"/>
          </a:xfrm>
          <a:prstGeom prst="rect">
            <a:avLst/>
          </a:prstGeom>
          <a:noFill/>
        </p:spPr>
        <p:txBody>
          <a:bodyPr wrap="square" rtlCol="0">
            <a:spAutoFit/>
          </a:bodyPr>
          <a:lstStyle/>
          <a:p>
            <a:r>
              <a:rPr lang="en-US" sz="1050" b="1" dirty="0" smtClean="0"/>
              <a:t>Source</a:t>
            </a:r>
            <a:r>
              <a:rPr lang="en-US" sz="1050" dirty="0" smtClean="0"/>
              <a:t>:  The State of Food Insecurity in the World: 2015, FAO</a:t>
            </a:r>
          </a:p>
          <a:p>
            <a:r>
              <a:rPr lang="en-US" sz="1050" b="1" dirty="0"/>
              <a:t>Found </a:t>
            </a:r>
            <a:r>
              <a:rPr lang="en-US" sz="1050" b="1" dirty="0" smtClean="0"/>
              <a:t>at</a:t>
            </a:r>
            <a:r>
              <a:rPr lang="en-US" sz="1050" dirty="0" smtClean="0"/>
              <a:t>: http</a:t>
            </a:r>
            <a:r>
              <a:rPr lang="en-US" sz="1050" dirty="0"/>
              <a:t>://www.fao.org/3/a-i4646e.pdf</a:t>
            </a:r>
          </a:p>
        </p:txBody>
      </p:sp>
    </p:spTree>
    <p:extLst>
      <p:ext uri="{BB962C8B-B14F-4D97-AF65-F5344CB8AC3E}">
        <p14:creationId xmlns:p14="http://schemas.microsoft.com/office/powerpoint/2010/main" val="3031565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CGC Slide Theme 1">
      <a:dk1>
        <a:srgbClr val="000000"/>
      </a:dk1>
      <a:lt1>
        <a:sysClr val="window" lastClr="FFFFFF"/>
      </a:lt1>
      <a:dk2>
        <a:srgbClr val="3D3D3D"/>
      </a:dk2>
      <a:lt2>
        <a:srgbClr val="EBEBEB"/>
      </a:lt2>
      <a:accent1>
        <a:srgbClr val="0D6173"/>
      </a:accent1>
      <a:accent2>
        <a:srgbClr val="7CB743"/>
      </a:accent2>
      <a:accent3>
        <a:srgbClr val="1BC2E6"/>
      </a:accent3>
      <a:accent4>
        <a:srgbClr val="C3BEBB"/>
      </a:accent4>
      <a:accent5>
        <a:srgbClr val="0D6173"/>
      </a:accent5>
      <a:accent6>
        <a:srgbClr val="16A7C4"/>
      </a:accent6>
      <a:hlink>
        <a:srgbClr val="828282"/>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32704</TotalTime>
  <Words>1851</Words>
  <Application>Microsoft Office PowerPoint</Application>
  <PresentationFormat>On-screen Show (4:3)</PresentationFormat>
  <Paragraphs>167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Lato Black</vt:lpstr>
      <vt:lpstr>Geomanist Book</vt:lpstr>
      <vt:lpstr>Oswald</vt:lpstr>
      <vt:lpstr>Noto sans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dc:creator>
  <cp:lastModifiedBy>Windows User</cp:lastModifiedBy>
  <cp:revision>417</cp:revision>
  <cp:lastPrinted>2013-06-11T17:23:46Z</cp:lastPrinted>
  <dcterms:created xsi:type="dcterms:W3CDTF">2012-08-21T23:55:13Z</dcterms:created>
  <dcterms:modified xsi:type="dcterms:W3CDTF">2018-05-07T19:07:12Z</dcterms:modified>
</cp:coreProperties>
</file>