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56" r:id="rId2"/>
    <p:sldId id="346" r:id="rId3"/>
    <p:sldId id="355" r:id="rId4"/>
    <p:sldId id="342" r:id="rId5"/>
    <p:sldId id="289" r:id="rId6"/>
    <p:sldId id="278" r:id="rId7"/>
    <p:sldId id="345" r:id="rId8"/>
    <p:sldId id="283" r:id="rId9"/>
    <p:sldId id="293" r:id="rId10"/>
    <p:sldId id="349" r:id="rId11"/>
    <p:sldId id="294" r:id="rId12"/>
    <p:sldId id="296" r:id="rId13"/>
    <p:sldId id="333" r:id="rId14"/>
    <p:sldId id="297" r:id="rId15"/>
    <p:sldId id="299" r:id="rId16"/>
    <p:sldId id="351" r:id="rId17"/>
    <p:sldId id="300" r:id="rId18"/>
    <p:sldId id="298" r:id="rId19"/>
    <p:sldId id="354" r:id="rId20"/>
    <p:sldId id="301" r:id="rId21"/>
    <p:sldId id="302" r:id="rId22"/>
    <p:sldId id="329" r:id="rId23"/>
    <p:sldId id="303" r:id="rId24"/>
    <p:sldId id="304" r:id="rId25"/>
    <p:sldId id="306" r:id="rId26"/>
    <p:sldId id="307" r:id="rId27"/>
    <p:sldId id="308" r:id="rId28"/>
    <p:sldId id="330" r:id="rId29"/>
    <p:sldId id="309" r:id="rId30"/>
    <p:sldId id="310" r:id="rId31"/>
    <p:sldId id="331" r:id="rId32"/>
    <p:sldId id="311" r:id="rId33"/>
    <p:sldId id="312" r:id="rId34"/>
    <p:sldId id="334" r:id="rId35"/>
    <p:sldId id="313" r:id="rId36"/>
    <p:sldId id="314" r:id="rId37"/>
    <p:sldId id="338" r:id="rId38"/>
    <p:sldId id="315" r:id="rId39"/>
    <p:sldId id="316" r:id="rId40"/>
    <p:sldId id="347" r:id="rId41"/>
    <p:sldId id="317" r:id="rId42"/>
    <p:sldId id="318" r:id="rId43"/>
    <p:sldId id="337" r:id="rId44"/>
    <p:sldId id="319" r:id="rId45"/>
    <p:sldId id="320" r:id="rId46"/>
    <p:sldId id="332" r:id="rId47"/>
    <p:sldId id="321" r:id="rId48"/>
    <p:sldId id="322" r:id="rId49"/>
    <p:sldId id="350" r:id="rId50"/>
    <p:sldId id="325" r:id="rId51"/>
    <p:sldId id="324" r:id="rId52"/>
    <p:sldId id="348" r:id="rId53"/>
    <p:sldId id="323" r:id="rId54"/>
    <p:sldId id="326" r:id="rId55"/>
    <p:sldId id="335" r:id="rId56"/>
    <p:sldId id="327" r:id="rId57"/>
    <p:sldId id="328" r:id="rId58"/>
    <p:sldId id="339" r:id="rId59"/>
    <p:sldId id="343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3667"/>
    <a:srgbClr val="007CBB"/>
    <a:srgbClr val="00548A"/>
    <a:srgbClr val="3EAE48"/>
    <a:srgbClr val="47773C"/>
    <a:srgbClr val="CD8B28"/>
    <a:srgbClr val="F89C22"/>
    <a:srgbClr val="DD1367"/>
    <a:srgbClr val="F26D22"/>
    <a:srgbClr val="8E1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9" autoAdjust="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85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8DC52-2A91-4985-8429-87C2A4826071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324782-225E-424B-B016-604873C2C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28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series of writing/discussion prompts on the SDGs can be altered</a:t>
            </a:r>
            <a:r>
              <a:rPr lang="en-US" baseline="0" dirty="0" smtClean="0"/>
              <a:t> for your class.  Videos included are of projects by Alberta-based international development organizations working on those particular SDGs around the world.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24782-225E-424B-B016-604873C2CA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0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8FAF-BF35-E647-898F-82E2B4D9701E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6D341-5BCC-874F-965E-8623A1554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73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8FAF-BF35-E647-898F-82E2B4D9701E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6D341-5BCC-874F-965E-8623A1554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84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8FAF-BF35-E647-898F-82E2B4D9701E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6D341-5BCC-874F-965E-8623A1554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88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8FAF-BF35-E647-898F-82E2B4D9701E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6D341-5BCC-874F-965E-8623A1554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73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8FAF-BF35-E647-898F-82E2B4D9701E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6D341-5BCC-874F-965E-8623A1554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00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8FAF-BF35-E647-898F-82E2B4D9701E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6D341-5BCC-874F-965E-8623A1554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56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8FAF-BF35-E647-898F-82E2B4D9701E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6D341-5BCC-874F-965E-8623A1554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23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8FAF-BF35-E647-898F-82E2B4D9701E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6D341-5BCC-874F-965E-8623A1554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75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8FAF-BF35-E647-898F-82E2B4D9701E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6D341-5BCC-874F-965E-8623A1554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26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8FAF-BF35-E647-898F-82E2B4D9701E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6D341-5BCC-874F-965E-8623A1554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00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8FAF-BF35-E647-898F-82E2B4D9701E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6D341-5BCC-874F-965E-8623A1554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80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A8FAF-BF35-E647-898F-82E2B4D9701E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6D341-5BCC-874F-965E-8623A1554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6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dCvFyE0qpw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dCvFyE0qpw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cCdb_dR9Lg&amp;t=4s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VogBtP0pnA&amp;t=219s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Y_xGKqu21Y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Z_QoLevuhQ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PRM1beYI4w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kL1GwMoPwE&amp;t=3s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pKCQCelq4E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9nlly3jCa4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WB1sTBeUI0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x7_gVZbjQ8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SBqrzAWmg8&amp;t=143s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tif"/><Relationship Id="rId5" Type="http://schemas.openxmlformats.org/officeDocument/2006/relationships/image" Target="../media/image47.png"/><Relationship Id="rId4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qoqseGYX5g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I7_QoLEpBg&amp;list=PLsZT2yA8ulgSlrPgJyLdqznD4X2hMOWKM&amp;index=5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XuDHTHCxHA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Z84heylTIg&amp;t=3s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www.youtube.com/watch?v=RpqVmvMCmp0&amp;t=86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7" r="12470"/>
          <a:stretch/>
        </p:blipFill>
        <p:spPr>
          <a:xfrm>
            <a:off x="2138096" y="450067"/>
            <a:ext cx="4867808" cy="490421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5518315"/>
            <a:ext cx="9144000" cy="132708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91260" y="5980710"/>
            <a:ext cx="6594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LEARN ABOUT </a:t>
            </a:r>
            <a:r>
              <a:rPr lang="en-US" sz="2400" b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17 GOALS </a:t>
            </a:r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</a:t>
            </a:r>
            <a:r>
              <a:rPr lang="en-US" sz="2400" b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 17 WEEKS</a:t>
            </a:r>
            <a:endParaRPr lang="en-US" sz="24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653" y="5757308"/>
            <a:ext cx="2202689" cy="84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2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5236896"/>
            <a:ext cx="624010" cy="6240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1712"/>
            <a:ext cx="9144000" cy="33494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975" y="570960"/>
            <a:ext cx="480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Numbers in Action</a:t>
            </a:r>
            <a:endParaRPr lang="en-US" sz="4000" dirty="0"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722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47748" y="1621991"/>
            <a:ext cx="51259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D19E28"/>
                </a:solidFill>
              </a:rPr>
              <a:t>End hunger, achieve food security and improved nutrition and promote sustainable agriculture</a:t>
            </a:r>
            <a:endParaRPr lang="en-US" sz="4000" b="1" dirty="0" smtClean="0">
              <a:solidFill>
                <a:srgbClr val="D19E28"/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1345224"/>
            <a:ext cx="3596054" cy="359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9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1345224"/>
            <a:ext cx="3596054" cy="35960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6540" y="1850589"/>
            <a:ext cx="503799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Prompt:</a:t>
            </a:r>
          </a:p>
          <a:p>
            <a:r>
              <a:rPr lang="en-US" sz="4000" b="1" dirty="0" smtClean="0">
                <a:solidFill>
                  <a:srgbClr val="D19E28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Describe the journey your food took to get to you today</a:t>
            </a:r>
            <a:endParaRPr lang="en-US" sz="4000" b="1" dirty="0" smtClean="0">
              <a:solidFill>
                <a:srgbClr val="D19E28"/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606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5511762"/>
            <a:ext cx="624010" cy="6240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003" y="5396128"/>
            <a:ext cx="1467503" cy="855279"/>
          </a:xfrm>
          <a:prstGeom prst="rect">
            <a:avLst/>
          </a:prstGeom>
        </p:spPr>
      </p:pic>
      <p:pic>
        <p:nvPicPr>
          <p:cNvPr id="11" name="Picture 10">
            <a:hlinkClick r:id="rId3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63" r="-3654" b="7230"/>
          <a:stretch/>
        </p:blipFill>
        <p:spPr>
          <a:xfrm>
            <a:off x="0" y="1174849"/>
            <a:ext cx="9478108" cy="40620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654" y="276953"/>
            <a:ext cx="5653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Rainbow for the Future</a:t>
            </a:r>
          </a:p>
          <a:p>
            <a:r>
              <a:rPr lang="en-US" dirty="0" err="1" smtClean="0"/>
              <a:t>Westlock</a:t>
            </a:r>
            <a:r>
              <a:rPr lang="en-US" dirty="0" smtClean="0"/>
              <a:t>, Alberta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82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47748" y="1753876"/>
            <a:ext cx="43609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79A46"/>
                </a:solidFill>
              </a:rPr>
              <a:t>Ensure healthy lives and promote well-being for all at all ages</a:t>
            </a:r>
            <a:endParaRPr lang="en-US" sz="4000" b="1" dirty="0" smtClean="0">
              <a:solidFill>
                <a:srgbClr val="279A46"/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1" y="1345225"/>
            <a:ext cx="3596054" cy="359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8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47748" y="1252714"/>
            <a:ext cx="501161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Prompt:</a:t>
            </a:r>
          </a:p>
          <a:p>
            <a:r>
              <a:rPr lang="en-US" sz="3400" b="1" dirty="0" smtClean="0">
                <a:solidFill>
                  <a:srgbClr val="279A46"/>
                </a:solidFill>
              </a:rPr>
              <a:t>Canad</a:t>
            </a:r>
            <a:r>
              <a:rPr lang="en-US" sz="3400" b="1" dirty="0" smtClean="0">
                <a:solidFill>
                  <a:srgbClr val="279A46"/>
                </a:solidFill>
              </a:rPr>
              <a:t>a is well known for supporting maternal and child health initiatives around the world. Why is this important to global development?</a:t>
            </a:r>
            <a:endParaRPr lang="en-US" sz="3400" b="1" dirty="0" smtClean="0">
              <a:solidFill>
                <a:srgbClr val="279A46"/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1" y="1345225"/>
            <a:ext cx="3596054" cy="359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4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5236896"/>
            <a:ext cx="624010" cy="624010"/>
          </a:xfrm>
          <a:prstGeom prst="rect">
            <a:avLst/>
          </a:prstGeom>
        </p:spPr>
      </p:pic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9786"/>
            <a:ext cx="9144000" cy="3639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119" y="4829098"/>
            <a:ext cx="1341589" cy="10318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654" y="276953"/>
            <a:ext cx="5653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CAUSE Canada</a:t>
            </a:r>
          </a:p>
          <a:p>
            <a:r>
              <a:rPr lang="en-US" dirty="0" smtClean="0"/>
              <a:t>Calgary, Alberta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68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77409" y="1569236"/>
            <a:ext cx="51874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21E32"/>
                </a:solidFill>
              </a:rPr>
              <a:t>Ensure </a:t>
            </a:r>
            <a:r>
              <a:rPr lang="en-US" sz="4000" b="1" dirty="0">
                <a:solidFill>
                  <a:srgbClr val="C21E32"/>
                </a:solidFill>
              </a:rPr>
              <a:t>inclusive and equitable quality education and promote lifelong learning opportunities for all</a:t>
            </a:r>
            <a:endParaRPr lang="en-US" sz="4000" b="1" dirty="0" smtClean="0">
              <a:solidFill>
                <a:srgbClr val="C21E32"/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1345225"/>
            <a:ext cx="3596054" cy="359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1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56540" y="1569236"/>
            <a:ext cx="495886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Prompt:</a:t>
            </a:r>
          </a:p>
          <a:p>
            <a:r>
              <a:rPr lang="en-US" sz="3400" b="1" dirty="0" smtClean="0">
                <a:solidFill>
                  <a:srgbClr val="C21E32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You have two children: one girl and one boy. You can only afford to send one to school. What would you do?</a:t>
            </a:r>
            <a:endParaRPr lang="en-US" sz="3400" b="1" dirty="0" smtClean="0">
              <a:solidFill>
                <a:srgbClr val="C21E32"/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1345225"/>
            <a:ext cx="3596054" cy="359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6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5236896"/>
            <a:ext cx="624010" cy="6240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653" y="276953"/>
            <a:ext cx="61370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Canadian Humanitarian</a:t>
            </a:r>
          </a:p>
          <a:p>
            <a:r>
              <a:rPr lang="en-US" dirty="0" smtClean="0"/>
              <a:t>Medicine Hat, Alberta</a:t>
            </a:r>
            <a:endParaRPr lang="en-US" dirty="0"/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7" b="9573"/>
          <a:stretch/>
        </p:blipFill>
        <p:spPr>
          <a:xfrm>
            <a:off x="0" y="1228608"/>
            <a:ext cx="9144000" cy="3903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27" y="5345385"/>
            <a:ext cx="3018934" cy="43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9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0375" y="2960521"/>
            <a:ext cx="80808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 Alberta Council for Global Cooperation </a:t>
            </a:r>
            <a:r>
              <a:rPr lang="en-US" sz="2400" dirty="0" smtClean="0"/>
              <a:t>is a </a:t>
            </a:r>
            <a:r>
              <a:rPr lang="en-US" sz="2400" dirty="0"/>
              <a:t>coalition of </a:t>
            </a:r>
            <a:r>
              <a:rPr lang="en-US" sz="2400" dirty="0" smtClean="0"/>
              <a:t>organizations </a:t>
            </a:r>
            <a:r>
              <a:rPr lang="en-US" sz="2400" dirty="0"/>
              <a:t>located in Alberta, working locally and globally to achieve sustainable human development. </a:t>
            </a:r>
            <a:r>
              <a:rPr lang="en-US" sz="2400" dirty="0" smtClean="0"/>
              <a:t> ACGC supports organizations and individuals to work towards ending poverty and achieving a </a:t>
            </a:r>
            <a:r>
              <a:rPr lang="en-US" sz="2400" dirty="0" smtClean="0"/>
              <a:t>healthy </a:t>
            </a:r>
            <a:r>
              <a:rPr lang="en-US" sz="2400" dirty="0" smtClean="0"/>
              <a:t>world.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839059"/>
            <a:ext cx="4847422" cy="19151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518315"/>
            <a:ext cx="9144000" cy="132708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1260" y="5980710"/>
            <a:ext cx="6594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LEARN MORE AT </a:t>
            </a:r>
            <a:r>
              <a:rPr lang="en-US" sz="2400" b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WWW.ACGC.CA</a:t>
            </a:r>
            <a:endParaRPr lang="en-US" sz="24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653" y="5757308"/>
            <a:ext cx="2202689" cy="8491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7" r="12470"/>
          <a:stretch/>
        </p:blipFill>
        <p:spPr>
          <a:xfrm>
            <a:off x="6856017" y="940804"/>
            <a:ext cx="1535931" cy="154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8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77409" y="2035229"/>
            <a:ext cx="51874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F4029"/>
                </a:solidFill>
              </a:rPr>
              <a:t>Achieve gender equality and empower all women and girls</a:t>
            </a:r>
            <a:endParaRPr lang="en-US" sz="4000" b="1" dirty="0" smtClean="0">
              <a:solidFill>
                <a:srgbClr val="EF4029"/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" y="1345226"/>
            <a:ext cx="3596054" cy="359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0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77409" y="1558203"/>
            <a:ext cx="504678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Prompt:</a:t>
            </a:r>
          </a:p>
          <a:p>
            <a:r>
              <a:rPr lang="en-US" sz="3600" b="1" dirty="0" smtClean="0">
                <a:solidFill>
                  <a:srgbClr val="EF4029"/>
                </a:solidFill>
              </a:rPr>
              <a:t>What tasks, activities, or choices are you expected to do/make because of your gender?  How does it make you feel?</a:t>
            </a:r>
            <a:endParaRPr lang="en-US" sz="3600" b="1" dirty="0" smtClean="0">
              <a:solidFill>
                <a:srgbClr val="EF4029"/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" y="1345226"/>
            <a:ext cx="3596054" cy="359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2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5236896"/>
            <a:ext cx="624010" cy="624010"/>
          </a:xfrm>
          <a:prstGeom prst="rect">
            <a:avLst/>
          </a:prstGeom>
        </p:spPr>
      </p:pic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69" r="12311" b="26954"/>
          <a:stretch/>
        </p:blipFill>
        <p:spPr>
          <a:xfrm>
            <a:off x="0" y="1132232"/>
            <a:ext cx="9144000" cy="38787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135" y="5132394"/>
            <a:ext cx="2426311" cy="8894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653" y="276953"/>
            <a:ext cx="61370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Canadian Women for Women in Afghanistan</a:t>
            </a:r>
          </a:p>
          <a:p>
            <a:r>
              <a:rPr lang="en-US" dirty="0" smtClean="0"/>
              <a:t>Calgary, Alberta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18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77409" y="2035229"/>
            <a:ext cx="48797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ACD8"/>
                </a:solidFill>
              </a:rPr>
              <a:t>Ensure availability and sustainable management of water and sanitation for all</a:t>
            </a:r>
            <a:endParaRPr lang="en-US" sz="4000" b="1" dirty="0" smtClean="0">
              <a:solidFill>
                <a:srgbClr val="00ACD8"/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" y="1345227"/>
            <a:ext cx="3596054" cy="359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4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21372" y="1619760"/>
            <a:ext cx="48797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Prompt:</a:t>
            </a:r>
          </a:p>
          <a:p>
            <a:r>
              <a:rPr lang="en-US" sz="4000" b="1" dirty="0" smtClean="0">
                <a:solidFill>
                  <a:srgbClr val="00ACD8"/>
                </a:solidFill>
              </a:rPr>
              <a:t>Where does your poo go after you flush?  </a:t>
            </a:r>
            <a:endParaRPr lang="en-US" sz="4000" b="1" dirty="0" smtClean="0">
              <a:solidFill>
                <a:srgbClr val="00ACD8"/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" y="1345227"/>
            <a:ext cx="3596054" cy="359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4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5236896"/>
            <a:ext cx="624010" cy="624010"/>
          </a:xfrm>
          <a:prstGeom prst="rect">
            <a:avLst/>
          </a:prstGeom>
        </p:spPr>
      </p:pic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1275"/>
            <a:ext cx="9144000" cy="37689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37" y="5236896"/>
            <a:ext cx="1843571" cy="6579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654" y="276953"/>
            <a:ext cx="74207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Centre for Affordable Water and Sanitation (CAWST)</a:t>
            </a:r>
          </a:p>
          <a:p>
            <a:r>
              <a:rPr lang="en-US" dirty="0" smtClean="0"/>
              <a:t>Calgary, Alberta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69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77409" y="2035229"/>
            <a:ext cx="48797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Ensure access to affordable, reliable, sustainable and modern energy for all</a:t>
            </a:r>
            <a:endParaRPr lang="en-US" sz="4000" b="1" dirty="0" smtClean="0">
              <a:solidFill>
                <a:schemeClr val="bg1">
                  <a:lumMod val="50000"/>
                </a:schemeClr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19"/>
            <a:ext cx="3587262" cy="358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0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77409" y="1764824"/>
            <a:ext cx="487972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Prompt: </a:t>
            </a:r>
          </a:p>
          <a:p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How would your day be different without electricity?</a:t>
            </a:r>
            <a:endParaRPr lang="en-US" sz="4000" b="1" dirty="0" smtClean="0">
              <a:solidFill>
                <a:schemeClr val="bg1">
                  <a:lumMod val="50000"/>
                </a:schemeClr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19"/>
            <a:ext cx="3587262" cy="358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8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5236896"/>
            <a:ext cx="624010" cy="6240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689" y="5072651"/>
            <a:ext cx="2314575" cy="952500"/>
          </a:xfrm>
          <a:prstGeom prst="rect">
            <a:avLst/>
          </a:prstGeom>
        </p:spPr>
      </p:pic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5" b="5285"/>
          <a:stretch/>
        </p:blipFill>
        <p:spPr>
          <a:xfrm>
            <a:off x="0" y="1160584"/>
            <a:ext cx="9144000" cy="35960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654" y="276953"/>
            <a:ext cx="5653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Light Up the World</a:t>
            </a:r>
          </a:p>
          <a:p>
            <a:r>
              <a:rPr lang="en-US" dirty="0" smtClean="0"/>
              <a:t>Calgary, Alberta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48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77409" y="1745083"/>
            <a:ext cx="515229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8E1737"/>
                </a:solidFill>
              </a:rPr>
              <a:t>Promote sustained, inclusive and sustainable economic growth, full and productive employment and decent work for all</a:t>
            </a:r>
            <a:endParaRPr lang="en-US" sz="3400" b="1" dirty="0" smtClean="0">
              <a:solidFill>
                <a:srgbClr val="8E1737"/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19"/>
            <a:ext cx="3587262" cy="358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7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518315"/>
            <a:ext cx="9144000" cy="132708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1260" y="5980710"/>
            <a:ext cx="6594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LEARN MORE AT </a:t>
            </a:r>
            <a:r>
              <a:rPr lang="en-US" sz="2400" b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WWW.ACGC.CA</a:t>
            </a:r>
            <a:endParaRPr lang="en-US" sz="24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653" y="5757308"/>
            <a:ext cx="2202689" cy="8491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69" y="219808"/>
            <a:ext cx="7188261" cy="51344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43600" y="4817659"/>
            <a:ext cx="2611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93667"/>
                </a:solidFill>
                <a:latin typeface="Century Gothic" panose="020B0502020202020204" pitchFamily="34" charset="0"/>
              </a:rPr>
              <a:t>2018 MEMBERS</a:t>
            </a:r>
            <a:endParaRPr lang="en-US" sz="2400" b="1" dirty="0">
              <a:solidFill>
                <a:srgbClr val="193667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44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77409" y="1745083"/>
            <a:ext cx="515229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Prompt:</a:t>
            </a:r>
          </a:p>
          <a:p>
            <a:r>
              <a:rPr lang="en-US" sz="3400" b="1" dirty="0" smtClean="0">
                <a:solidFill>
                  <a:srgbClr val="8E1737"/>
                </a:solidFill>
              </a:rPr>
              <a:t>What is your vision of work? What is ‘decent’ work?</a:t>
            </a:r>
            <a:endParaRPr lang="en-US" sz="3400" b="1" dirty="0" smtClean="0">
              <a:solidFill>
                <a:srgbClr val="8E1737"/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19"/>
            <a:ext cx="3587262" cy="358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5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5236896"/>
            <a:ext cx="624010" cy="624010"/>
          </a:xfrm>
          <a:prstGeom prst="rect">
            <a:avLst/>
          </a:prstGeom>
        </p:spPr>
      </p:pic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10054"/>
            <a:ext cx="9144000" cy="32179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" y="5023079"/>
            <a:ext cx="1806383" cy="13093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654" y="276953"/>
            <a:ext cx="5653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Keiskamma</a:t>
            </a:r>
            <a:r>
              <a:rPr lang="en-US" sz="2400" dirty="0" smtClean="0"/>
              <a:t> Canada Foundation</a:t>
            </a:r>
          </a:p>
          <a:p>
            <a:r>
              <a:rPr lang="en-US" dirty="0" smtClean="0"/>
              <a:t>Edmonton, Alberta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05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77409" y="1745083"/>
            <a:ext cx="515229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26D22"/>
                </a:solidFill>
              </a:rPr>
              <a:t>Build resilient infrastructure, promote inclusive and sustainable industrialization and foster innovation</a:t>
            </a:r>
            <a:endParaRPr lang="en-US" sz="3400" b="1" dirty="0" smtClean="0">
              <a:solidFill>
                <a:srgbClr val="F26D22"/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5234"/>
            <a:ext cx="3596047" cy="359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6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77410" y="2248399"/>
            <a:ext cx="490610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Prompt:</a:t>
            </a:r>
          </a:p>
          <a:p>
            <a:r>
              <a:rPr lang="en-US" sz="3400" b="1" dirty="0" smtClean="0">
                <a:solidFill>
                  <a:srgbClr val="F26D22"/>
                </a:solidFill>
              </a:rPr>
              <a:t>How do roads and bridges contribute to poverty reduction?</a:t>
            </a:r>
            <a:endParaRPr lang="en-US" sz="3400" b="1" dirty="0" smtClean="0">
              <a:solidFill>
                <a:srgbClr val="F26D22"/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5234"/>
            <a:ext cx="3596047" cy="359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6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5236896"/>
            <a:ext cx="624010" cy="624010"/>
          </a:xfrm>
          <a:prstGeom prst="rect">
            <a:avLst/>
          </a:prstGeom>
        </p:spPr>
      </p:pic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5"/>
          <a:stretch/>
        </p:blipFill>
        <p:spPr>
          <a:xfrm>
            <a:off x="0" y="1081454"/>
            <a:ext cx="9144000" cy="38277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515" y="5158637"/>
            <a:ext cx="2921977" cy="7805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654" y="276953"/>
            <a:ext cx="5653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Engineers Without Borders</a:t>
            </a:r>
          </a:p>
          <a:p>
            <a:r>
              <a:rPr lang="en-US" dirty="0" smtClean="0"/>
              <a:t>Local Chapters </a:t>
            </a:r>
            <a:r>
              <a:rPr lang="en-US" dirty="0"/>
              <a:t>A</a:t>
            </a:r>
            <a:r>
              <a:rPr lang="en-US" dirty="0" smtClean="0"/>
              <a:t>cross Alberta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60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77409" y="2044021"/>
            <a:ext cx="51522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DD1367"/>
                </a:solidFill>
              </a:rPr>
              <a:t>Reduce inequality within and among countries</a:t>
            </a:r>
            <a:endParaRPr lang="en-US" sz="4000" b="1" dirty="0" smtClean="0">
              <a:solidFill>
                <a:srgbClr val="DD1367"/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5233"/>
            <a:ext cx="3596047" cy="359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0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77409" y="1630783"/>
            <a:ext cx="515229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Prompt:</a:t>
            </a:r>
          </a:p>
          <a:p>
            <a:r>
              <a:rPr lang="en-US" sz="3400" b="1" dirty="0" smtClean="0">
                <a:solidFill>
                  <a:srgbClr val="DD1367"/>
                </a:solidFill>
              </a:rPr>
              <a:t>Describe a time when you or someone you know has been discriminated against. How can this situation be prevented? </a:t>
            </a:r>
            <a:endParaRPr lang="en-US" sz="3400" b="1" dirty="0" smtClean="0">
              <a:solidFill>
                <a:srgbClr val="DD1367"/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5233"/>
            <a:ext cx="3596047" cy="359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5236896"/>
            <a:ext cx="624010" cy="624010"/>
          </a:xfrm>
          <a:prstGeom prst="rect">
            <a:avLst/>
          </a:prstGeom>
        </p:spPr>
      </p:pic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4" b="8194"/>
          <a:stretch/>
        </p:blipFill>
        <p:spPr>
          <a:xfrm>
            <a:off x="0" y="1195754"/>
            <a:ext cx="9144000" cy="37191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678" y="5236896"/>
            <a:ext cx="3143738" cy="6443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654" y="276953"/>
            <a:ext cx="72184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John Humphrey Centre for Peace and Human Rights</a:t>
            </a:r>
          </a:p>
          <a:p>
            <a:r>
              <a:rPr lang="en-US" dirty="0" smtClean="0"/>
              <a:t>Edmonton, Alberta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98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77409" y="2030642"/>
            <a:ext cx="51522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89C22"/>
                </a:solidFill>
              </a:rPr>
              <a:t>Make cities and human settlements inclusive, safe, resilient and sustainable</a:t>
            </a:r>
            <a:endParaRPr lang="en-US" sz="4000" b="1" dirty="0" smtClean="0">
              <a:solidFill>
                <a:srgbClr val="F89C22"/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5233"/>
            <a:ext cx="3596047" cy="359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5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77409" y="1804428"/>
            <a:ext cx="51522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Prompt: </a:t>
            </a:r>
          </a:p>
          <a:p>
            <a:r>
              <a:rPr lang="en-US" sz="3400" b="1" dirty="0" smtClean="0">
                <a:solidFill>
                  <a:srgbClr val="F89C22"/>
                </a:solidFill>
              </a:rPr>
              <a:t>What is resiliency?  </a:t>
            </a:r>
          </a:p>
          <a:p>
            <a:r>
              <a:rPr lang="en-US" sz="3400" b="1" dirty="0" smtClean="0">
                <a:solidFill>
                  <a:srgbClr val="F89C22"/>
                </a:solidFill>
              </a:rPr>
              <a:t>How can you (and your community) become more resilient?  </a:t>
            </a:r>
            <a:endParaRPr lang="en-US" sz="3400" b="1" dirty="0" smtClean="0">
              <a:solidFill>
                <a:srgbClr val="F89C22"/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5233"/>
            <a:ext cx="3596047" cy="359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9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9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5236896"/>
            <a:ext cx="624010" cy="624010"/>
          </a:xfrm>
          <a:prstGeom prst="rect">
            <a:avLst/>
          </a:prstGeom>
        </p:spPr>
      </p:pic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9" b="20760"/>
          <a:stretch/>
        </p:blipFill>
        <p:spPr>
          <a:xfrm>
            <a:off x="0" y="1213338"/>
            <a:ext cx="9144000" cy="35960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09" y="5142498"/>
            <a:ext cx="2270643" cy="8128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654" y="276953"/>
            <a:ext cx="5653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Samaritan’s Purse</a:t>
            </a:r>
          </a:p>
          <a:p>
            <a:r>
              <a:rPr lang="en-US" dirty="0" smtClean="0"/>
              <a:t>Calgary, Alberta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1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77409" y="2030642"/>
            <a:ext cx="51522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D8B28"/>
                </a:solidFill>
              </a:rPr>
              <a:t>Ensure sustainable consumption and production patterns</a:t>
            </a:r>
            <a:endParaRPr lang="en-US" sz="4000" b="1" dirty="0" smtClean="0">
              <a:solidFill>
                <a:srgbClr val="CD8B28"/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5233"/>
            <a:ext cx="3596047" cy="359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8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77409" y="2030642"/>
            <a:ext cx="515229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Prompt:</a:t>
            </a:r>
          </a:p>
          <a:p>
            <a:r>
              <a:rPr lang="en-US" sz="4000" b="1" dirty="0" smtClean="0">
                <a:solidFill>
                  <a:srgbClr val="CD8B28"/>
                </a:solidFill>
              </a:rPr>
              <a:t>Are you a responsible consumer? Why/Why not?</a:t>
            </a:r>
            <a:endParaRPr lang="en-US" sz="4000" b="1" dirty="0" smtClean="0">
              <a:solidFill>
                <a:srgbClr val="CD8B28"/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5233"/>
            <a:ext cx="3596047" cy="359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2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5236896"/>
            <a:ext cx="624010" cy="6240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37" y="5194085"/>
            <a:ext cx="2084718" cy="666821"/>
          </a:xfrm>
          <a:prstGeom prst="rect">
            <a:avLst/>
          </a:prstGeom>
        </p:spPr>
      </p:pic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62809"/>
            <a:ext cx="9144000" cy="3086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654" y="276953"/>
            <a:ext cx="5653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Mennonite Central Committee Alberta</a:t>
            </a:r>
          </a:p>
          <a:p>
            <a:r>
              <a:rPr lang="en-US" dirty="0" smtClean="0"/>
              <a:t>Calgary, Alberta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75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77409" y="2030642"/>
            <a:ext cx="49852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7773C"/>
                </a:solidFill>
              </a:rPr>
              <a:t>Take urgent action to combat climate change and its impacts</a:t>
            </a:r>
            <a:endParaRPr lang="en-US" sz="4000" b="1" dirty="0" smtClean="0">
              <a:solidFill>
                <a:srgbClr val="47773C"/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5232"/>
            <a:ext cx="3596047" cy="359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9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77409" y="1758081"/>
            <a:ext cx="49852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Prompt:</a:t>
            </a:r>
          </a:p>
          <a:p>
            <a:r>
              <a:rPr lang="en-US" sz="4000" b="1" dirty="0" smtClean="0">
                <a:solidFill>
                  <a:srgbClr val="47773C"/>
                </a:solidFill>
              </a:rPr>
              <a:t>What are some ways your community should adapt to climate change?</a:t>
            </a:r>
            <a:endParaRPr lang="en-US" sz="4000" b="1" dirty="0" smtClean="0">
              <a:solidFill>
                <a:srgbClr val="47773C"/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5232"/>
            <a:ext cx="3596047" cy="359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7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5236896"/>
            <a:ext cx="624010" cy="624010"/>
          </a:xfrm>
          <a:prstGeom prst="rect">
            <a:avLst/>
          </a:prstGeom>
        </p:spPr>
      </p:pic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7"/>
          <a:stretch/>
        </p:blipFill>
        <p:spPr>
          <a:xfrm>
            <a:off x="0" y="1124174"/>
            <a:ext cx="9144000" cy="36623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098" y="5211335"/>
            <a:ext cx="2493339" cy="6751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654" y="276953"/>
            <a:ext cx="5653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Change for Children Association</a:t>
            </a:r>
          </a:p>
          <a:p>
            <a:r>
              <a:rPr lang="en-US" dirty="0" smtClean="0"/>
              <a:t>Edmonton, Alberta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06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77409" y="1228451"/>
            <a:ext cx="49852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CBB"/>
                </a:solidFill>
              </a:rPr>
              <a:t>Conserve and sustainably use the oceans, seas and marine resources for sustainable development</a:t>
            </a:r>
            <a:endParaRPr lang="en-US" sz="4000" b="1" dirty="0" smtClean="0">
              <a:solidFill>
                <a:srgbClr val="007CBB"/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3254"/>
            <a:ext cx="3596047" cy="359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3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77409" y="1632897"/>
            <a:ext cx="498523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Prompt:</a:t>
            </a:r>
          </a:p>
          <a:p>
            <a:r>
              <a:rPr lang="en-US" sz="4000" b="1" dirty="0" smtClean="0">
                <a:solidFill>
                  <a:srgbClr val="007CBB"/>
                </a:solidFill>
              </a:rPr>
              <a:t>In your opinion, what is the biggest threat facing the oceans today? </a:t>
            </a:r>
          </a:p>
          <a:p>
            <a:endParaRPr lang="en-US" sz="4000" b="1" dirty="0" smtClean="0">
              <a:solidFill>
                <a:srgbClr val="007CBB"/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3254"/>
            <a:ext cx="3596047" cy="359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9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5236896"/>
            <a:ext cx="624010" cy="624010"/>
          </a:xfrm>
          <a:prstGeom prst="rect">
            <a:avLst/>
          </a:prstGeom>
        </p:spPr>
      </p:pic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5335"/>
            <a:ext cx="9144000" cy="33494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0374" y="573735"/>
            <a:ext cx="68460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Roboto" panose="02000000000000000000" pitchFamily="2" charset="0"/>
              </a:rPr>
              <a:t>Protecting the world’s oceans from plastics </a:t>
            </a:r>
            <a:r>
              <a:rPr lang="en-US" dirty="0" smtClean="0">
                <a:latin typeface="Roboto" panose="02000000000000000000" pitchFamily="2" charset="0"/>
              </a:rPr>
              <a:t>pollution – </a:t>
            </a:r>
            <a:r>
              <a:rPr lang="en-US" i="1" dirty="0" smtClean="0">
                <a:latin typeface="Roboto" panose="02000000000000000000" pitchFamily="2" charset="0"/>
              </a:rPr>
              <a:t>Environment and Climate Change Canada</a:t>
            </a:r>
            <a:endParaRPr lang="en-US" b="0" i="1" dirty="0"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10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51" y="811872"/>
            <a:ext cx="7690295" cy="463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77409" y="1379871"/>
            <a:ext cx="51083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EAE48"/>
                </a:solidFill>
              </a:rPr>
              <a:t>Protect, restore and promote sustainable use of terrestrial ecosystems, sustainably manage forests, combat desertification, and halt and reverse land degradation and halt biodiversity loss</a:t>
            </a:r>
            <a:endParaRPr lang="en-US" sz="3200" b="1" dirty="0" smtClean="0">
              <a:solidFill>
                <a:srgbClr val="3EAE48"/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2" y="1323254"/>
            <a:ext cx="3596047" cy="359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4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77409" y="1379871"/>
            <a:ext cx="51083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Prompt:</a:t>
            </a:r>
          </a:p>
          <a:p>
            <a:r>
              <a:rPr lang="en-US" sz="3200" b="1" dirty="0" smtClean="0">
                <a:solidFill>
                  <a:srgbClr val="3EAE48"/>
                </a:solidFill>
              </a:rPr>
              <a:t>Imagine a world without trees.  How would life be different?</a:t>
            </a:r>
            <a:endParaRPr lang="en-US" sz="3200" b="1" dirty="0" smtClean="0">
              <a:solidFill>
                <a:srgbClr val="3EAE48"/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2" y="1323254"/>
            <a:ext cx="3596047" cy="359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4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5236896"/>
            <a:ext cx="624010" cy="624010"/>
          </a:xfrm>
          <a:prstGeom prst="rect">
            <a:avLst/>
          </a:prstGeom>
        </p:spPr>
      </p:pic>
      <p:pic>
        <p:nvPicPr>
          <p:cNvPr id="1026" name="Picture 2" descr="Image result for land grabs + oxfam canada">
            <a:hlinkClick r:id="rId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6326"/>
            <a:ext cx="9144000" cy="401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780" y="5151189"/>
            <a:ext cx="1180028" cy="1574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654" y="276953"/>
            <a:ext cx="5653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Oxfam Canada</a:t>
            </a:r>
          </a:p>
        </p:txBody>
      </p:sp>
    </p:spTree>
    <p:extLst>
      <p:ext uri="{BB962C8B-B14F-4D97-AF65-F5344CB8AC3E}">
        <p14:creationId xmlns:p14="http://schemas.microsoft.com/office/powerpoint/2010/main" val="151127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77409" y="1379871"/>
            <a:ext cx="510832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548A"/>
                </a:solidFill>
              </a:rPr>
              <a:t>Promote peaceful and inclusive societies for sustainable development, provide access to justice for all and build effective, accountable and inclusive institutions at all levels</a:t>
            </a:r>
            <a:endParaRPr lang="en-US" sz="3400" b="1" dirty="0" smtClean="0">
              <a:solidFill>
                <a:srgbClr val="00548A"/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7646"/>
            <a:ext cx="3591655" cy="359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9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74125" y="1718652"/>
            <a:ext cx="510832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Prompt:</a:t>
            </a:r>
          </a:p>
          <a:p>
            <a:r>
              <a:rPr lang="en-US" sz="3600" b="1" dirty="0" smtClean="0">
                <a:solidFill>
                  <a:srgbClr val="00548A"/>
                </a:solidFill>
              </a:rPr>
              <a:t>What is peace? </a:t>
            </a:r>
            <a:endParaRPr lang="en-US" sz="3600" b="1" dirty="0" smtClean="0">
              <a:solidFill>
                <a:srgbClr val="00548A"/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7646"/>
            <a:ext cx="3591655" cy="359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2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5236896"/>
            <a:ext cx="624010" cy="624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5145554"/>
            <a:ext cx="3226777" cy="806694"/>
          </a:xfrm>
          <a:prstGeom prst="rect">
            <a:avLst/>
          </a:prstGeom>
        </p:spPr>
      </p:pic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5" b="15946"/>
          <a:stretch/>
        </p:blipFill>
        <p:spPr>
          <a:xfrm>
            <a:off x="0" y="1239715"/>
            <a:ext cx="9144000" cy="36663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654" y="276953"/>
            <a:ext cx="5653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Development and Peace, Caritas Canada</a:t>
            </a:r>
          </a:p>
          <a:p>
            <a:r>
              <a:rPr lang="en-US" dirty="0" smtClean="0"/>
              <a:t>Edmonton, Alberta (Western Regional Office)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66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77409" y="1661225"/>
            <a:ext cx="510832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193667"/>
                </a:solidFill>
              </a:rPr>
              <a:t>Strengthen the means of implementation and revitalize the global partnership for sustainable development</a:t>
            </a:r>
            <a:endParaRPr lang="en-US" sz="3400" b="1" dirty="0" smtClean="0">
              <a:solidFill>
                <a:srgbClr val="193667"/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1271"/>
            <a:ext cx="3591655" cy="359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9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77409" y="1511271"/>
            <a:ext cx="463354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/>
              <a:t>Prompt:</a:t>
            </a:r>
          </a:p>
          <a:p>
            <a:r>
              <a:rPr lang="en-US" sz="3400" b="1" dirty="0" smtClean="0">
                <a:solidFill>
                  <a:srgbClr val="193667"/>
                </a:solidFill>
              </a:rPr>
              <a:t>What should be Canada’s role in funding sustainable human development around the world? </a:t>
            </a:r>
            <a:endParaRPr lang="en-US" sz="3400" b="1" dirty="0" smtClean="0">
              <a:solidFill>
                <a:srgbClr val="193667"/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1271"/>
            <a:ext cx="3591655" cy="359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5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5236896"/>
            <a:ext cx="624010" cy="624010"/>
          </a:xfrm>
          <a:prstGeom prst="rect">
            <a:avLst/>
          </a:prstGeom>
        </p:spPr>
      </p:pic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r="1527"/>
          <a:stretch/>
        </p:blipFill>
        <p:spPr>
          <a:xfrm>
            <a:off x="0" y="1186962"/>
            <a:ext cx="9132136" cy="3560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687" y="5236896"/>
            <a:ext cx="2466005" cy="7306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653" y="276953"/>
            <a:ext cx="72360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Canadian Council for International Cooperation</a:t>
            </a:r>
          </a:p>
          <a:p>
            <a:r>
              <a:rPr lang="en-US" dirty="0" smtClean="0"/>
              <a:t>Ottawa, Ontario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77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9" t="19171" r="15815" b="8943"/>
          <a:stretch/>
        </p:blipFill>
        <p:spPr>
          <a:xfrm>
            <a:off x="1169376" y="1738711"/>
            <a:ext cx="6910754" cy="3325657"/>
          </a:xfrm>
          <a:prstGeom prst="rect">
            <a:avLst/>
          </a:prstGeom>
        </p:spPr>
      </p:pic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89" y="5522768"/>
            <a:ext cx="624010" cy="62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5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518315"/>
            <a:ext cx="9144000" cy="132708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653" y="5757308"/>
            <a:ext cx="2202689" cy="8491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1260" y="5980710"/>
            <a:ext cx="6594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LEARN ABOUT </a:t>
            </a:r>
            <a:r>
              <a:rPr lang="en-US" sz="2400" b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17 GOALS </a:t>
            </a:r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</a:t>
            </a:r>
            <a:r>
              <a:rPr lang="en-US" sz="2400" b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 17 WEEKS</a:t>
            </a:r>
            <a:endParaRPr lang="en-US" sz="24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1674"/>
            <a:ext cx="9144000" cy="439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7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47748" y="2342958"/>
            <a:ext cx="46862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End poverty in all its forms everywhere</a:t>
            </a:r>
            <a:endParaRPr lang="en-US" sz="4000" b="1" dirty="0" smtClean="0">
              <a:solidFill>
                <a:srgbClr val="FF0000"/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5224"/>
            <a:ext cx="3596054" cy="359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0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 Healthy Eye and an Eye with A Cata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47748" y="1736289"/>
            <a:ext cx="50379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Prompt:</a:t>
            </a:r>
          </a:p>
          <a:p>
            <a:r>
              <a:rPr lang="en-US" sz="4000" b="1" dirty="0" smtClean="0">
                <a:solidFill>
                  <a:srgbClr val="FF0000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Why is it difficult to end poverty?   Do you think poverty is growing or reducing?</a:t>
            </a:r>
            <a:endParaRPr lang="en-US" sz="4000" b="1" dirty="0" smtClean="0">
              <a:solidFill>
                <a:srgbClr val="FF0000"/>
              </a:solidFill>
              <a:latin typeface="+mj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5224"/>
            <a:ext cx="3596054" cy="359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0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19716</TotalTime>
  <Words>714</Words>
  <Application>Microsoft Office PowerPoint</Application>
  <PresentationFormat>On-screen Show (4:3)</PresentationFormat>
  <Paragraphs>91</Paragraphs>
  <Slides>59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Malgun Gothic Semilight</vt:lpstr>
      <vt:lpstr>Arial</vt:lpstr>
      <vt:lpstr>Calibri</vt:lpstr>
      <vt:lpstr>Century Gothic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Restoring Sight, Transforming Lives</dc:title>
  <dc:creator>Guest User</dc:creator>
  <cp:lastModifiedBy>Windows User</cp:lastModifiedBy>
  <cp:revision>92</cp:revision>
  <dcterms:created xsi:type="dcterms:W3CDTF">2018-01-17T21:37:35Z</dcterms:created>
  <dcterms:modified xsi:type="dcterms:W3CDTF">2018-07-30T19:55:57Z</dcterms:modified>
</cp:coreProperties>
</file>