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7" r:id="rId3"/>
    <p:sldId id="288" r:id="rId4"/>
    <p:sldId id="292" r:id="rId5"/>
    <p:sldId id="289" r:id="rId6"/>
    <p:sldId id="278" r:id="rId7"/>
    <p:sldId id="282" r:id="rId8"/>
    <p:sldId id="283" r:id="rId9"/>
    <p:sldId id="290" r:id="rId10"/>
    <p:sldId id="291" r:id="rId11"/>
    <p:sldId id="279" r:id="rId12"/>
    <p:sldId id="259"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B9119"/>
    <a:srgbClr val="8E1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94660"/>
  </p:normalViewPr>
  <p:slideViewPr>
    <p:cSldViewPr snapToGrid="0" snapToObjects="1">
      <p:cViewPr varScale="1">
        <p:scale>
          <a:sx n="109" d="100"/>
          <a:sy n="109" d="100"/>
        </p:scale>
        <p:origin x="155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6A8FAF-BF35-E647-898F-82E2B4D9701E}"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1259873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A8FAF-BF35-E647-898F-82E2B4D9701E}"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1337784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A8FAF-BF35-E647-898F-82E2B4D9701E}"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231958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6A8FAF-BF35-E647-898F-82E2B4D9701E}"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2984073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6A8FAF-BF35-E647-898F-82E2B4D9701E}" type="datetimeFigureOut">
              <a:rPr lang="en-US" smtClean="0"/>
              <a:t>7/23/2018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1742800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6A8FAF-BF35-E647-898F-82E2B4D9701E}"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1582356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6A8FAF-BF35-E647-898F-82E2B4D9701E}" type="datetimeFigureOut">
              <a:rPr lang="en-US" smtClean="0"/>
              <a:t>7/23/2018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337342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6A8FAF-BF35-E647-898F-82E2B4D9701E}" type="datetimeFigureOut">
              <a:rPr lang="en-US" smtClean="0"/>
              <a:t>7/23/2018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106987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A8FAF-BF35-E647-898F-82E2B4D9701E}" type="datetimeFigureOut">
              <a:rPr lang="en-US" smtClean="0"/>
              <a:t>7/23/2018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147692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A8FAF-BF35-E647-898F-82E2B4D9701E}"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3474600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6A8FAF-BF35-E647-898F-82E2B4D9701E}" type="datetimeFigureOut">
              <a:rPr lang="en-US" smtClean="0"/>
              <a:t>7/23/2018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96D341-5BCC-874F-965E-8623A15540AC}" type="slidenum">
              <a:rPr lang="en-US" smtClean="0"/>
              <a:t>‹#›</a:t>
            </a:fld>
            <a:endParaRPr lang="en-US"/>
          </a:p>
        </p:txBody>
      </p:sp>
    </p:spTree>
    <p:extLst>
      <p:ext uri="{BB962C8B-B14F-4D97-AF65-F5344CB8AC3E}">
        <p14:creationId xmlns:p14="http://schemas.microsoft.com/office/powerpoint/2010/main" val="287208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6A8FAF-BF35-E647-898F-82E2B4D9701E}" type="datetimeFigureOut">
              <a:rPr lang="en-US" smtClean="0"/>
              <a:t>7/23/2018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6D341-5BCC-874F-965E-8623A15540AC}" type="slidenum">
              <a:rPr lang="en-US" smtClean="0"/>
              <a:t>‹#›</a:t>
            </a:fld>
            <a:endParaRPr lang="en-US"/>
          </a:p>
        </p:txBody>
      </p:sp>
    </p:spTree>
    <p:extLst>
      <p:ext uri="{BB962C8B-B14F-4D97-AF65-F5344CB8AC3E}">
        <p14:creationId xmlns:p14="http://schemas.microsoft.com/office/powerpoint/2010/main" val="877968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artoflearning.ca/" TargetMode="External"/><Relationship Id="rId2" Type="http://schemas.openxmlformats.org/officeDocument/2006/relationships/hyperlink" Target="http://www.acgc.ca/" TargetMode="Externa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artoflearning.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hyperlink" Target="http://www.globalgoals.org/" TargetMode="Externa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alberta.ctvnews.ca/dr-michiko-maruyama-1.3933016" TargetMode="External"/><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cEGIbgC9BE8&amp;t=267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6154" b="11538"/>
          <a:stretch/>
        </p:blipFill>
        <p:spPr>
          <a:xfrm>
            <a:off x="0" y="1454131"/>
            <a:ext cx="9144000" cy="4273062"/>
          </a:xfrm>
          <a:prstGeom prst="rect">
            <a:avLst/>
          </a:prstGeom>
        </p:spPr>
      </p:pic>
      <p:sp>
        <p:nvSpPr>
          <p:cNvPr id="2" name="Title 1"/>
          <p:cNvSpPr>
            <a:spLocks noGrp="1"/>
          </p:cNvSpPr>
          <p:nvPr>
            <p:ph type="ctrTitle"/>
          </p:nvPr>
        </p:nvSpPr>
        <p:spPr>
          <a:xfrm>
            <a:off x="1037700" y="4806"/>
            <a:ext cx="7772400" cy="1470025"/>
          </a:xfrm>
        </p:spPr>
        <p:txBody>
          <a:bodyPr>
            <a:normAutofit/>
          </a:bodyPr>
          <a:lstStyle/>
          <a:p>
            <a:pPr algn="l"/>
            <a:r>
              <a:rPr lang="en-US" sz="3200" b="1" dirty="0" smtClean="0"/>
              <a:t>Design for Health: CTF Challenge</a:t>
            </a:r>
            <a:endParaRPr lang="en-US" sz="3200" b="1" dirty="0"/>
          </a:p>
        </p:txBody>
      </p:sp>
      <p:sp>
        <p:nvSpPr>
          <p:cNvPr id="6" name="Rectangle 5"/>
          <p:cNvSpPr/>
          <p:nvPr/>
        </p:nvSpPr>
        <p:spPr>
          <a:xfrm>
            <a:off x="0" y="6181859"/>
            <a:ext cx="9144000" cy="676141"/>
          </a:xfrm>
          <a:prstGeom prst="rect">
            <a:avLst/>
          </a:prstGeom>
          <a:solidFill>
            <a:srgbClr val="1B9119"/>
          </a:solidFill>
          <a:ln>
            <a:solidFill>
              <a:srgbClr val="1B91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ounded Rectangle 6"/>
          <p:cNvSpPr/>
          <p:nvPr/>
        </p:nvSpPr>
        <p:spPr>
          <a:xfrm>
            <a:off x="0" y="5591511"/>
            <a:ext cx="9144000" cy="1185085"/>
          </a:xfrm>
          <a:prstGeom prst="roundRect">
            <a:avLst/>
          </a:prstGeom>
          <a:solidFill>
            <a:srgbClr val="1B9119"/>
          </a:solidFill>
          <a:ln>
            <a:solidFill>
              <a:srgbClr val="1B91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462708" y="5910828"/>
            <a:ext cx="5166945" cy="85353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baseline="30000" dirty="0" smtClean="0">
                <a:solidFill>
                  <a:srgbClr val="FFFFFF"/>
                </a:solidFill>
              </a:rPr>
              <a:t>www.together.acgc.ca</a:t>
            </a:r>
            <a:endParaRPr lang="en-US" sz="4000" b="1" dirty="0">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653" y="5757308"/>
            <a:ext cx="2202689" cy="849101"/>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25764" t="24811" r="24236" b="25189"/>
          <a:stretch/>
        </p:blipFill>
        <p:spPr>
          <a:xfrm>
            <a:off x="247710" y="344822"/>
            <a:ext cx="789990" cy="789992"/>
          </a:xfrm>
          <a:prstGeom prst="rect">
            <a:avLst/>
          </a:prstGeom>
        </p:spPr>
      </p:pic>
    </p:spTree>
    <p:extLst>
      <p:ext uri="{BB962C8B-B14F-4D97-AF65-F5344CB8AC3E}">
        <p14:creationId xmlns:p14="http://schemas.microsoft.com/office/powerpoint/2010/main" val="1266024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normAutofit/>
          </a:bodyPr>
          <a:lstStyle/>
          <a:p>
            <a:pPr algn="l"/>
            <a:r>
              <a:rPr lang="en-US" sz="4000" b="1" dirty="0" smtClean="0">
                <a:solidFill>
                  <a:srgbClr val="1B9119"/>
                </a:solidFill>
              </a:rPr>
              <a:t>Scenario</a:t>
            </a:r>
            <a:endParaRPr lang="en-US" sz="4000" b="1" dirty="0">
              <a:solidFill>
                <a:srgbClr val="1B9119"/>
              </a:solidFill>
            </a:endParaRPr>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1330230"/>
            <a:ext cx="8071338" cy="4801314"/>
          </a:xfrm>
          <a:prstGeom prst="rect">
            <a:avLst/>
          </a:prstGeom>
          <a:noFill/>
        </p:spPr>
        <p:txBody>
          <a:bodyPr wrap="square" rtlCol="0">
            <a:spAutoFit/>
          </a:bodyPr>
          <a:lstStyle/>
          <a:p>
            <a:r>
              <a:rPr lang="en-US" sz="2400" dirty="0"/>
              <a:t>An Alberta non-governmental organization (NGO) is supporting a health program in a small hospital clinic in a developing country [students may pick!]. </a:t>
            </a:r>
            <a:endParaRPr lang="en-US" sz="2400" dirty="0" smtClean="0"/>
          </a:p>
          <a:p>
            <a:endParaRPr lang="en-US" sz="2400" dirty="0"/>
          </a:p>
          <a:p>
            <a:r>
              <a:rPr lang="en-US" sz="2400" dirty="0" smtClean="0"/>
              <a:t>The </a:t>
            </a:r>
            <a:r>
              <a:rPr lang="en-US" sz="2400" dirty="0"/>
              <a:t>area where the clinic is located does not have access to the internet, and has limited electricity. The need for basic health information is huge, but access to information is difficult. </a:t>
            </a:r>
            <a:endParaRPr lang="en-US" sz="2400" dirty="0" smtClean="0"/>
          </a:p>
          <a:p>
            <a:endParaRPr lang="en-US" sz="2400" dirty="0"/>
          </a:p>
          <a:p>
            <a:r>
              <a:rPr lang="en-US" sz="2400" dirty="0" smtClean="0"/>
              <a:t>Your </a:t>
            </a:r>
            <a:r>
              <a:rPr lang="en-US" sz="2400" dirty="0"/>
              <a:t>job is to develop a product, tool, or health promotion campaign to effectively communicate important health messages to children, while respecting local cultural understandings.  </a:t>
            </a:r>
            <a:endParaRPr lang="en-US" sz="2400" b="1" dirty="0"/>
          </a:p>
          <a:p>
            <a:r>
              <a:rPr lang="en-US" dirty="0"/>
              <a:t> </a:t>
            </a:r>
          </a:p>
        </p:txBody>
      </p:sp>
    </p:spTree>
    <p:extLst>
      <p:ext uri="{BB962C8B-B14F-4D97-AF65-F5344CB8AC3E}">
        <p14:creationId xmlns:p14="http://schemas.microsoft.com/office/powerpoint/2010/main" val="3405377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normAutofit/>
          </a:bodyPr>
          <a:lstStyle/>
          <a:p>
            <a:pPr algn="l"/>
            <a:r>
              <a:rPr lang="en-US" sz="4000" b="1" dirty="0" smtClean="0"/>
              <a:t>Complete the Challenge</a:t>
            </a:r>
            <a:endParaRPr lang="en-US" sz="40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6730">
            <a:off x="5115105" y="868169"/>
            <a:ext cx="4073788" cy="4088441"/>
          </a:xfrm>
          <a:prstGeom prst="rect">
            <a:avLst/>
          </a:prstGeom>
        </p:spPr>
      </p:pic>
      <p:sp>
        <p:nvSpPr>
          <p:cNvPr id="5" name="TextBox 4"/>
          <p:cNvSpPr txBox="1"/>
          <p:nvPr/>
        </p:nvSpPr>
        <p:spPr>
          <a:xfrm>
            <a:off x="457200" y="1503222"/>
            <a:ext cx="5213839" cy="2677656"/>
          </a:xfrm>
          <a:prstGeom prst="rect">
            <a:avLst/>
          </a:prstGeom>
          <a:noFill/>
        </p:spPr>
        <p:txBody>
          <a:bodyPr wrap="square" rtlCol="0">
            <a:spAutoFit/>
          </a:bodyPr>
          <a:lstStyle/>
          <a:p>
            <a:pPr marL="342900" indent="-342900">
              <a:buAutoNum type="arabicPeriod"/>
            </a:pPr>
            <a:r>
              <a:rPr lang="en-US" sz="2400" dirty="0" smtClean="0"/>
              <a:t>Define your issue</a:t>
            </a:r>
          </a:p>
          <a:p>
            <a:pPr marL="342900" indent="-342900">
              <a:buAutoNum type="arabicPeriod"/>
            </a:pPr>
            <a:r>
              <a:rPr lang="en-US" sz="2400" dirty="0" smtClean="0"/>
              <a:t>Understand the problem</a:t>
            </a:r>
          </a:p>
          <a:p>
            <a:pPr marL="342900" indent="-342900">
              <a:buAutoNum type="arabicPeriod"/>
            </a:pPr>
            <a:r>
              <a:rPr lang="en-US" sz="2400" dirty="0" smtClean="0"/>
              <a:t>Generate Ideas</a:t>
            </a:r>
          </a:p>
          <a:p>
            <a:pPr marL="342900" indent="-342900">
              <a:buAutoNum type="arabicPeriod"/>
            </a:pPr>
            <a:r>
              <a:rPr lang="en-US" sz="2400" dirty="0" smtClean="0"/>
              <a:t>Evaluate and choose your best idea</a:t>
            </a:r>
          </a:p>
          <a:p>
            <a:pPr marL="342900" indent="-342900">
              <a:buAutoNum type="arabicPeriod"/>
            </a:pPr>
            <a:r>
              <a:rPr lang="en-US" sz="2400" dirty="0" smtClean="0"/>
              <a:t>Develop the idea</a:t>
            </a:r>
          </a:p>
          <a:p>
            <a:pPr marL="342900" indent="-342900">
              <a:buAutoNum type="arabicPeriod"/>
            </a:pPr>
            <a:r>
              <a:rPr lang="en-US" sz="2400" dirty="0" smtClean="0"/>
              <a:t>Test the idea</a:t>
            </a:r>
          </a:p>
          <a:p>
            <a:pPr marL="342900" indent="-342900">
              <a:buAutoNum type="arabicPeriod"/>
            </a:pPr>
            <a:r>
              <a:rPr lang="en-US" sz="2400" dirty="0" smtClean="0"/>
              <a:t>Implement the idea</a:t>
            </a:r>
            <a:endParaRPr lang="en-US" sz="2400" dirty="0"/>
          </a:p>
        </p:txBody>
      </p:sp>
    </p:spTree>
    <p:extLst>
      <p:ext uri="{BB962C8B-B14F-4D97-AF65-F5344CB8AC3E}">
        <p14:creationId xmlns:p14="http://schemas.microsoft.com/office/powerpoint/2010/main" val="2543632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181859"/>
            <a:ext cx="9144000" cy="676141"/>
          </a:xfrm>
          <a:prstGeom prst="rect">
            <a:avLst/>
          </a:prstGeom>
          <a:solidFill>
            <a:srgbClr val="1B9119"/>
          </a:solidFill>
          <a:ln>
            <a:solidFill>
              <a:srgbClr val="1B911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0" y="4207816"/>
            <a:ext cx="9144000" cy="2602524"/>
          </a:xfrm>
          <a:prstGeom prst="roundRect">
            <a:avLst/>
          </a:prstGeom>
          <a:solidFill>
            <a:srgbClr val="1B9119"/>
          </a:solidFill>
          <a:ln>
            <a:solidFill>
              <a:srgbClr val="1B911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1B9119"/>
              </a:solidFill>
            </a:endParaRPr>
          </a:p>
        </p:txBody>
      </p:sp>
      <p:sp>
        <p:nvSpPr>
          <p:cNvPr id="7" name="Title 1"/>
          <p:cNvSpPr>
            <a:spLocks noGrp="1"/>
          </p:cNvSpPr>
          <p:nvPr>
            <p:ph type="title"/>
          </p:nvPr>
        </p:nvSpPr>
        <p:spPr>
          <a:xfrm>
            <a:off x="462708" y="4829392"/>
            <a:ext cx="5166945" cy="1717264"/>
          </a:xfrm>
        </p:spPr>
        <p:txBody>
          <a:bodyPr>
            <a:noAutofit/>
          </a:bodyPr>
          <a:lstStyle/>
          <a:p>
            <a:pPr algn="l"/>
            <a:r>
              <a:rPr lang="en-US" sz="4000" b="1" baseline="30000" dirty="0" smtClean="0">
                <a:solidFill>
                  <a:srgbClr val="FFFFFF"/>
                </a:solidFill>
              </a:rPr>
              <a:t>Read more stories at www.together.acgc.ca</a:t>
            </a:r>
            <a:endParaRPr lang="en-US" sz="4000" b="1" dirty="0">
              <a:solidFill>
                <a:srgbClr val="FFFFFF"/>
              </a:solidFill>
            </a:endParaRPr>
          </a:p>
        </p:txBody>
      </p:sp>
      <p:sp>
        <p:nvSpPr>
          <p:cNvPr id="8" name="TextBox 7"/>
          <p:cNvSpPr txBox="1"/>
          <p:nvPr/>
        </p:nvSpPr>
        <p:spPr>
          <a:xfrm>
            <a:off x="561860" y="1165210"/>
            <a:ext cx="4924540" cy="2585323"/>
          </a:xfrm>
          <a:prstGeom prst="rect">
            <a:avLst/>
          </a:prstGeom>
          <a:noFill/>
        </p:spPr>
        <p:txBody>
          <a:bodyPr wrap="square" rtlCol="0">
            <a:spAutoFit/>
          </a:bodyPr>
          <a:lstStyle/>
          <a:p>
            <a:r>
              <a:rPr lang="en-US" sz="2400" b="1" dirty="0" smtClean="0"/>
              <a:t>Learn more about ACGC</a:t>
            </a:r>
          </a:p>
          <a:p>
            <a:r>
              <a:rPr lang="en-US" sz="2400" b="1" dirty="0" smtClean="0">
                <a:hlinkClick r:id="rId2"/>
              </a:rPr>
              <a:t>www.acgc.ca</a:t>
            </a:r>
            <a:endParaRPr lang="en-US" sz="2400" b="1" dirty="0" smtClean="0"/>
          </a:p>
          <a:p>
            <a:endParaRPr lang="en-US" sz="2400" b="1" dirty="0" smtClean="0"/>
          </a:p>
          <a:p>
            <a:r>
              <a:rPr lang="en-US" sz="2400" b="1" dirty="0" smtClean="0"/>
              <a:t>Learn more about </a:t>
            </a:r>
            <a:endParaRPr lang="en-US" sz="2400" b="1" dirty="0" smtClean="0"/>
          </a:p>
          <a:p>
            <a:r>
              <a:rPr lang="en-US" sz="2400" b="1" dirty="0" smtClean="0"/>
              <a:t>Dr</a:t>
            </a:r>
            <a:r>
              <a:rPr lang="en-US" sz="2400" b="1" dirty="0"/>
              <a:t>. Michiko Maruyama </a:t>
            </a:r>
            <a:endParaRPr lang="en-US" sz="2400" b="1" dirty="0" smtClean="0"/>
          </a:p>
          <a:p>
            <a:r>
              <a:rPr lang="en-US" sz="2400" b="1" dirty="0" smtClean="0">
                <a:hlinkClick r:id="rId3"/>
              </a:rPr>
              <a:t>www.artoflearning.ca</a:t>
            </a:r>
            <a:endParaRPr lang="en-US" sz="2400" b="1" dirty="0"/>
          </a:p>
          <a:p>
            <a:endParaRPr lang="en-US"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803" y="4960170"/>
            <a:ext cx="2724817" cy="1050373"/>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318" y="1165210"/>
            <a:ext cx="2316773" cy="2316773"/>
          </a:xfrm>
          <a:prstGeom prst="rect">
            <a:avLst/>
          </a:prstGeom>
        </p:spPr>
      </p:pic>
    </p:spTree>
    <p:extLst>
      <p:ext uri="{BB962C8B-B14F-4D97-AF65-F5344CB8AC3E}">
        <p14:creationId xmlns:p14="http://schemas.microsoft.com/office/powerpoint/2010/main" val="2069114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lstStyle/>
          <a:p>
            <a:pPr algn="l"/>
            <a:r>
              <a:rPr lang="en-US" b="1" dirty="0" smtClean="0"/>
              <a:t>About ACGC</a:t>
            </a:r>
            <a:endParaRPr lang="en-US" b="1" dirty="0"/>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1255923"/>
            <a:ext cx="8080872" cy="1938992"/>
          </a:xfrm>
          <a:prstGeom prst="rect">
            <a:avLst/>
          </a:prstGeom>
          <a:noFill/>
        </p:spPr>
        <p:txBody>
          <a:bodyPr wrap="square" rtlCol="0">
            <a:spAutoFit/>
          </a:bodyPr>
          <a:lstStyle/>
          <a:p>
            <a:r>
              <a:rPr lang="en-US" sz="2400" b="1" dirty="0" smtClean="0"/>
              <a:t>The Alberta Council for Global Cooperation </a:t>
            </a:r>
            <a:r>
              <a:rPr lang="en-US" sz="2400" dirty="0" smtClean="0"/>
              <a:t>is a </a:t>
            </a:r>
            <a:r>
              <a:rPr lang="en-US" sz="2400" dirty="0"/>
              <a:t>coalition of </a:t>
            </a:r>
            <a:r>
              <a:rPr lang="en-US" sz="2400" dirty="0" smtClean="0"/>
              <a:t>organizations </a:t>
            </a:r>
            <a:r>
              <a:rPr lang="en-US" sz="2400" dirty="0"/>
              <a:t>located in Alberta, working locally and globally to achieve sustainable human development. </a:t>
            </a:r>
            <a:r>
              <a:rPr lang="en-US" sz="2400" dirty="0" smtClean="0"/>
              <a:t> ACGC supports organizations and individuals to work towards ending poverty and achieving a health world.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 y="3529506"/>
            <a:ext cx="4847422" cy="1915129"/>
          </a:xfrm>
          <a:prstGeom prst="rect">
            <a:avLst/>
          </a:prstGeom>
        </p:spPr>
      </p:pic>
    </p:spTree>
    <p:extLst>
      <p:ext uri="{BB962C8B-B14F-4D97-AF65-F5344CB8AC3E}">
        <p14:creationId xmlns:p14="http://schemas.microsoft.com/office/powerpoint/2010/main" val="4251535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lstStyle/>
          <a:p>
            <a:pPr algn="l"/>
            <a:r>
              <a:rPr lang="en-US" b="1" dirty="0" smtClean="0"/>
              <a:t>About </a:t>
            </a:r>
            <a:r>
              <a:rPr lang="en-US" b="1" dirty="0" smtClean="0"/>
              <a:t>Dr. Michiko Maruyama</a:t>
            </a:r>
            <a:endParaRPr lang="en-US" b="1" dirty="0"/>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097214" y="1143952"/>
            <a:ext cx="4589585" cy="5355312"/>
          </a:xfrm>
          <a:prstGeom prst="rect">
            <a:avLst/>
          </a:prstGeom>
          <a:noFill/>
        </p:spPr>
        <p:txBody>
          <a:bodyPr wrap="square" rtlCol="0">
            <a:spAutoFit/>
          </a:bodyPr>
          <a:lstStyle/>
          <a:p>
            <a:r>
              <a:rPr lang="en-US" dirty="0"/>
              <a:t>Dr. Michiko Maruyama graduated from the University of British Columbia Northern Medical Program in 2015 and she was accepted into the Cardiac Surgery Residency Program at the University of Alberta.  </a:t>
            </a:r>
            <a:endParaRPr lang="en-US" dirty="0" smtClean="0"/>
          </a:p>
          <a:p>
            <a:endParaRPr lang="en-US" dirty="0"/>
          </a:p>
          <a:p>
            <a:r>
              <a:rPr lang="en-US" dirty="0" smtClean="0"/>
              <a:t>Prior </a:t>
            </a:r>
            <a:r>
              <a:rPr lang="en-US" dirty="0"/>
              <a:t>to starting medical school, Michiko completed an Industrial Design degree (Engineering Route) at the University of Alberta.   While completing a cardiac surgery residency in Edmonton, she is concurrently working towards a Master of Industrial Design degree.  Michiko continues to actively explore and integrate medicine, art and design. </a:t>
            </a:r>
            <a:endParaRPr lang="en-US" dirty="0" smtClean="0"/>
          </a:p>
          <a:p>
            <a:endParaRPr lang="en-US" dirty="0"/>
          </a:p>
          <a:p>
            <a:r>
              <a:rPr lang="en-US" dirty="0"/>
              <a:t> </a:t>
            </a:r>
            <a:r>
              <a:rPr lang="en-US" dirty="0" smtClean="0"/>
              <a:t>See </a:t>
            </a:r>
            <a:r>
              <a:rPr lang="en-US" dirty="0"/>
              <a:t>Dr. Maruyama’s work at </a:t>
            </a:r>
            <a:endParaRPr lang="en-US" dirty="0" smtClean="0"/>
          </a:p>
          <a:p>
            <a:r>
              <a:rPr lang="en-US" dirty="0" smtClean="0">
                <a:hlinkClick r:id="rId2"/>
              </a:rPr>
              <a:t>www.artoflearning.ca</a:t>
            </a:r>
            <a:endParaRPr lang="en-US" dirty="0"/>
          </a:p>
          <a:p>
            <a:r>
              <a:rPr lang="en-US" dirty="0"/>
              <a:t/>
            </a:r>
            <a:br>
              <a:rPr lang="en-US" dirty="0"/>
            </a:b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375" y="1152745"/>
            <a:ext cx="3171825" cy="4762500"/>
          </a:xfrm>
          <a:prstGeom prst="rect">
            <a:avLst/>
          </a:prstGeom>
        </p:spPr>
      </p:pic>
    </p:spTree>
    <p:extLst>
      <p:ext uri="{BB962C8B-B14F-4D97-AF65-F5344CB8AC3E}">
        <p14:creationId xmlns:p14="http://schemas.microsoft.com/office/powerpoint/2010/main" val="1505501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83249"/>
            <a:ext cx="8229600" cy="1143000"/>
          </a:xfrm>
        </p:spPr>
        <p:txBody>
          <a:bodyPr>
            <a:normAutofit/>
          </a:bodyPr>
          <a:lstStyle/>
          <a:p>
            <a:pPr algn="l"/>
            <a:r>
              <a:rPr lang="en-US" b="1" dirty="0" smtClean="0"/>
              <a:t>About the: </a:t>
            </a:r>
            <a:endParaRPr lang="en-US" b="1" dirty="0"/>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60375" y="2367702"/>
            <a:ext cx="8080872" cy="2308324"/>
          </a:xfrm>
          <a:prstGeom prst="rect">
            <a:avLst/>
          </a:prstGeom>
          <a:noFill/>
        </p:spPr>
        <p:txBody>
          <a:bodyPr wrap="square" rtlCol="0">
            <a:spAutoFit/>
          </a:bodyPr>
          <a:lstStyle/>
          <a:p>
            <a:r>
              <a:rPr lang="en-US" sz="2400" dirty="0" smtClean="0"/>
              <a:t>The UN Sustainable Development Goals are a set of 17 global goals agreed upon by 196 nations on September 25</a:t>
            </a:r>
            <a:r>
              <a:rPr lang="en-US" sz="2400" baseline="30000" dirty="0" smtClean="0"/>
              <a:t>th</a:t>
            </a:r>
            <a:r>
              <a:rPr lang="en-US" sz="2400" dirty="0" smtClean="0"/>
              <a:t>, 2015, to combat extreme poverty, reduce inequality, and tackle climate change by 2030.  </a:t>
            </a:r>
          </a:p>
          <a:p>
            <a:endParaRPr lang="en-US" sz="2400" b="1" dirty="0"/>
          </a:p>
          <a:p>
            <a:endParaRPr lang="en-US" sz="24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861" y="949106"/>
            <a:ext cx="5748528" cy="108508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973" y="4237892"/>
            <a:ext cx="1310054" cy="1310054"/>
          </a:xfrm>
          <a:prstGeom prst="rect">
            <a:avLst/>
          </a:prstGeom>
        </p:spPr>
      </p:pic>
      <p:sp>
        <p:nvSpPr>
          <p:cNvPr id="8" name="TextBox 7"/>
          <p:cNvSpPr txBox="1"/>
          <p:nvPr/>
        </p:nvSpPr>
        <p:spPr>
          <a:xfrm>
            <a:off x="1922829" y="4154255"/>
            <a:ext cx="5963871" cy="1107996"/>
          </a:xfrm>
          <a:prstGeom prst="rect">
            <a:avLst/>
          </a:prstGeom>
          <a:noFill/>
        </p:spPr>
        <p:txBody>
          <a:bodyPr wrap="square" rtlCol="0">
            <a:spAutoFit/>
          </a:bodyPr>
          <a:lstStyle/>
          <a:p>
            <a:pPr fontAlgn="base"/>
            <a:r>
              <a:rPr lang="en-US" sz="2400" dirty="0" smtClean="0"/>
              <a:t>This lesson supports Goal 3: </a:t>
            </a:r>
          </a:p>
          <a:p>
            <a:pPr fontAlgn="base"/>
            <a:r>
              <a:rPr lang="en-US" dirty="0" smtClean="0"/>
              <a:t>Ensure </a:t>
            </a:r>
            <a:r>
              <a:rPr lang="en-US" dirty="0"/>
              <a:t>healthy lives and promote wellbeing for all at all ages</a:t>
            </a:r>
          </a:p>
          <a:p>
            <a:endParaRPr lang="en-US" sz="2400" dirty="0" smtClean="0"/>
          </a:p>
        </p:txBody>
      </p:sp>
      <p:sp>
        <p:nvSpPr>
          <p:cNvPr id="9" name="Rectangle 8"/>
          <p:cNvSpPr/>
          <p:nvPr/>
        </p:nvSpPr>
        <p:spPr>
          <a:xfrm>
            <a:off x="1922829" y="5077585"/>
            <a:ext cx="2144370" cy="369332"/>
          </a:xfrm>
          <a:prstGeom prst="rect">
            <a:avLst/>
          </a:prstGeom>
        </p:spPr>
        <p:txBody>
          <a:bodyPr wrap="none">
            <a:spAutoFit/>
          </a:bodyPr>
          <a:lstStyle/>
          <a:p>
            <a:r>
              <a:rPr lang="en-US" dirty="0" smtClean="0">
                <a:hlinkClick r:id="rId5"/>
              </a:rPr>
              <a:t>www.globalgoals.org</a:t>
            </a:r>
            <a:endParaRPr lang="en-US" dirty="0"/>
          </a:p>
        </p:txBody>
      </p:sp>
    </p:spTree>
    <p:extLst>
      <p:ext uri="{BB962C8B-B14F-4D97-AF65-F5344CB8AC3E}">
        <p14:creationId xmlns:p14="http://schemas.microsoft.com/office/powerpoint/2010/main" val="102914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lstStyle/>
          <a:p>
            <a:pPr algn="l"/>
            <a:r>
              <a:rPr lang="en-US" b="1" dirty="0" smtClean="0"/>
              <a:t>Design for Health: CTF Challenge</a:t>
            </a:r>
            <a:endParaRPr lang="en-US" b="1" dirty="0"/>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457200" y="1574775"/>
            <a:ext cx="5960051" cy="3785652"/>
          </a:xfrm>
          <a:prstGeom prst="rect">
            <a:avLst/>
          </a:prstGeom>
          <a:noFill/>
        </p:spPr>
        <p:txBody>
          <a:bodyPr wrap="square" rtlCol="0">
            <a:spAutoFit/>
          </a:bodyPr>
          <a:lstStyle/>
          <a:p>
            <a:r>
              <a:rPr lang="en-US" sz="3600" baseline="30000" dirty="0"/>
              <a:t>In this challenge, students will design a product to help a non-profit organization communicate key health messages to children living in a rural, low-income setting in a developing country. </a:t>
            </a:r>
            <a:endParaRPr lang="en-US" sz="3600" baseline="30000" dirty="0" smtClean="0"/>
          </a:p>
          <a:p>
            <a:endParaRPr lang="en-US" sz="3600" baseline="30000" dirty="0"/>
          </a:p>
          <a:p>
            <a:r>
              <a:rPr lang="en-US" sz="3600" baseline="30000" dirty="0" smtClean="0"/>
              <a:t>Taking </a:t>
            </a:r>
            <a:r>
              <a:rPr lang="en-US" sz="3600" baseline="30000" dirty="0"/>
              <a:t>inspiration from Dr. Michiko Maruyama, students will explore the occupational clusters of Communications and Human Services while completing this CTF Challenge.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26730">
            <a:off x="5864468" y="985691"/>
            <a:ext cx="3471986" cy="3484475"/>
          </a:xfrm>
          <a:prstGeom prst="rect">
            <a:avLst/>
          </a:prstGeom>
        </p:spPr>
      </p:pic>
    </p:spTree>
    <p:extLst>
      <p:ext uri="{BB962C8B-B14F-4D97-AF65-F5344CB8AC3E}">
        <p14:creationId xmlns:p14="http://schemas.microsoft.com/office/powerpoint/2010/main" val="240324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normAutofit/>
          </a:bodyPr>
          <a:lstStyle/>
          <a:p>
            <a:pPr algn="l"/>
            <a:r>
              <a:rPr lang="en-US" sz="4000" b="1" dirty="0" smtClean="0"/>
              <a:t>Alberta Story:</a:t>
            </a:r>
            <a:endParaRPr lang="en-US" sz="4000" b="1" dirty="0"/>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60375" y="917528"/>
            <a:ext cx="8124940" cy="461665"/>
          </a:xfrm>
          <a:prstGeom prst="rect">
            <a:avLst/>
          </a:prstGeom>
          <a:noFill/>
        </p:spPr>
        <p:txBody>
          <a:bodyPr wrap="square" rtlCol="0">
            <a:spAutoFit/>
          </a:bodyPr>
          <a:lstStyle/>
          <a:p>
            <a:r>
              <a:rPr lang="en-US" sz="2400" b="1" dirty="0" smtClean="0"/>
              <a:t>CTV Alberta Primetime: Wednesday, May 16</a:t>
            </a:r>
            <a:r>
              <a:rPr lang="en-US" sz="2400" b="1" baseline="30000" dirty="0" smtClean="0"/>
              <a:t>th</a:t>
            </a:r>
            <a:r>
              <a:rPr lang="en-US" sz="2400" b="1" dirty="0" smtClean="0"/>
              <a:t>, 2018</a:t>
            </a:r>
            <a:endParaRPr lang="en-US" sz="2400" dirty="0" smtClean="0"/>
          </a:p>
        </p:txBody>
      </p:sp>
      <p:sp>
        <p:nvSpPr>
          <p:cNvPr id="8" name="Rectangle 7"/>
          <p:cNvSpPr/>
          <p:nvPr/>
        </p:nvSpPr>
        <p:spPr>
          <a:xfrm>
            <a:off x="438970" y="5690801"/>
            <a:ext cx="4083875" cy="276999"/>
          </a:xfrm>
          <a:prstGeom prst="rect">
            <a:avLst/>
          </a:prstGeom>
        </p:spPr>
        <p:txBody>
          <a:bodyPr wrap="none">
            <a:spAutoFit/>
          </a:bodyPr>
          <a:lstStyle/>
          <a:p>
            <a:r>
              <a:rPr lang="en-US" b="1" baseline="30000" dirty="0">
                <a:hlinkClick r:id="rId3"/>
              </a:rPr>
              <a:t>https://alberta.ctvnews.ca/dr-michiko-maruyama-1.3933016</a:t>
            </a:r>
            <a:endParaRPr lang="en-US" b="1" baseline="30000" dirty="0"/>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5" y="1608762"/>
            <a:ext cx="6203129" cy="3852470"/>
          </a:xfrm>
          <a:prstGeom prst="rect">
            <a:avLst/>
          </a:prstGeom>
        </p:spPr>
      </p:pic>
    </p:spTree>
    <p:extLst>
      <p:ext uri="{BB962C8B-B14F-4D97-AF65-F5344CB8AC3E}">
        <p14:creationId xmlns:p14="http://schemas.microsoft.com/office/powerpoint/2010/main" val="3543057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normAutofit/>
          </a:bodyPr>
          <a:lstStyle/>
          <a:p>
            <a:pPr algn="l"/>
            <a:r>
              <a:rPr lang="en-US" b="1" dirty="0" smtClean="0"/>
              <a:t>Discuss</a:t>
            </a:r>
            <a:endParaRPr lang="en-US" b="1" dirty="0"/>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11"/>
          <p:cNvSpPr/>
          <p:nvPr/>
        </p:nvSpPr>
        <p:spPr>
          <a:xfrm>
            <a:off x="460374" y="5488551"/>
            <a:ext cx="6573471" cy="369332"/>
          </a:xfrm>
          <a:prstGeom prst="rect">
            <a:avLst/>
          </a:prstGeom>
        </p:spPr>
        <p:txBody>
          <a:bodyPr wrap="square">
            <a:spAutoFit/>
          </a:bodyPr>
          <a:lstStyle/>
          <a:p>
            <a:r>
              <a:rPr lang="en-US" dirty="0">
                <a:hlinkClick r:id="rId3"/>
              </a:rPr>
              <a:t>https://www.youtube.com/watch?v=cEGIbgC9BE8&amp;t=267s</a:t>
            </a:r>
            <a:endParaRPr lang="en-US" dirty="0"/>
          </a:p>
        </p:txBody>
      </p:sp>
      <p:sp>
        <p:nvSpPr>
          <p:cNvPr id="3" name="TextBox 2"/>
          <p:cNvSpPr txBox="1"/>
          <p:nvPr/>
        </p:nvSpPr>
        <p:spPr>
          <a:xfrm>
            <a:off x="457200" y="1230923"/>
            <a:ext cx="8229600" cy="4390946"/>
          </a:xfrm>
          <a:prstGeom prst="rect">
            <a:avLst/>
          </a:prstGeom>
          <a:noFill/>
        </p:spPr>
        <p:txBody>
          <a:bodyPr wrap="square" rtlCol="0">
            <a:spAutoFit/>
          </a:bodyPr>
          <a:lstStyle/>
          <a:p>
            <a:r>
              <a:rPr lang="en-US" sz="2800" baseline="30000" dirty="0"/>
              <a:t>• Why did Dr. Maruyama become interested in medicine? </a:t>
            </a:r>
            <a:endParaRPr lang="en-US" sz="2800" baseline="30000" dirty="0" smtClean="0"/>
          </a:p>
          <a:p>
            <a:endParaRPr lang="en-US" sz="2800" baseline="30000" dirty="0" smtClean="0"/>
          </a:p>
          <a:p>
            <a:r>
              <a:rPr lang="en-US" sz="2800" baseline="30000" dirty="0" smtClean="0"/>
              <a:t>• How</a:t>
            </a:r>
            <a:r>
              <a:rPr lang="en-US" sz="2800" dirty="0" smtClean="0"/>
              <a:t> </a:t>
            </a:r>
            <a:r>
              <a:rPr lang="en-US" sz="2800" baseline="30000" dirty="0" smtClean="0"/>
              <a:t>does </a:t>
            </a:r>
            <a:r>
              <a:rPr lang="en-US" sz="2800" baseline="30000" dirty="0"/>
              <a:t>Dr. Maruyama combine her interests in medicine and </a:t>
            </a:r>
            <a:r>
              <a:rPr lang="en-US" sz="2800" baseline="30000" dirty="0" smtClean="0"/>
              <a:t>design?</a:t>
            </a:r>
          </a:p>
          <a:p>
            <a:endParaRPr lang="en-US" sz="2800" baseline="30000" dirty="0" smtClean="0"/>
          </a:p>
          <a:p>
            <a:r>
              <a:rPr lang="en-US" sz="2800" baseline="30000" dirty="0" smtClean="0"/>
              <a:t>• What </a:t>
            </a:r>
            <a:r>
              <a:rPr lang="en-US" sz="2800" baseline="30000" dirty="0"/>
              <a:t>things has Dr. </a:t>
            </a:r>
            <a:r>
              <a:rPr lang="en-US" sz="2800" baseline="30000" dirty="0" err="1"/>
              <a:t>Maryuama</a:t>
            </a:r>
            <a:r>
              <a:rPr lang="en-US" sz="2800" baseline="30000" dirty="0"/>
              <a:t> designed in order to help her patients</a:t>
            </a:r>
            <a:r>
              <a:rPr lang="en-US" sz="2800" baseline="30000" dirty="0" smtClean="0"/>
              <a:t>?</a:t>
            </a:r>
          </a:p>
          <a:p>
            <a:endParaRPr lang="en-US" sz="2800" baseline="30000" dirty="0" smtClean="0"/>
          </a:p>
          <a:p>
            <a:r>
              <a:rPr lang="en-US" sz="2800" baseline="30000" dirty="0" smtClean="0"/>
              <a:t>• </a:t>
            </a:r>
            <a:r>
              <a:rPr lang="en-US" sz="2800" baseline="30000" dirty="0"/>
              <a:t>Why is Dr. </a:t>
            </a:r>
            <a:r>
              <a:rPr lang="en-US" sz="2800" baseline="30000" dirty="0" err="1"/>
              <a:t>Maryuama’s</a:t>
            </a:r>
            <a:r>
              <a:rPr lang="en-US" sz="2800" baseline="30000" dirty="0"/>
              <a:t> unique approach innovative? How does it </a:t>
            </a:r>
            <a:r>
              <a:rPr lang="en-US" sz="2800" baseline="30000" dirty="0" smtClean="0"/>
              <a:t>benefit </a:t>
            </a:r>
            <a:r>
              <a:rPr lang="en-US" sz="2800" baseline="30000" dirty="0"/>
              <a:t>patients, especially children?  </a:t>
            </a:r>
            <a:endParaRPr lang="en-US" sz="2800" baseline="30000" dirty="0" smtClean="0"/>
          </a:p>
          <a:p>
            <a:endParaRPr lang="en-US" sz="2800" baseline="30000" dirty="0"/>
          </a:p>
          <a:p>
            <a:r>
              <a:rPr lang="en-US" sz="2800" baseline="30000" dirty="0" smtClean="0"/>
              <a:t>• </a:t>
            </a:r>
            <a:r>
              <a:rPr lang="en-US" sz="2800" baseline="30000" dirty="0"/>
              <a:t>From what you have read/heard, what is cardiac surgery? What is </a:t>
            </a:r>
            <a:r>
              <a:rPr lang="en-US" sz="2800" baseline="30000" dirty="0" smtClean="0"/>
              <a:t>industrial </a:t>
            </a:r>
            <a:r>
              <a:rPr lang="en-US" sz="2800" baseline="30000" dirty="0"/>
              <a:t>design? Brainstorm ways industrial </a:t>
            </a:r>
            <a:r>
              <a:rPr lang="en-US" sz="2800" baseline="30000" dirty="0" smtClean="0"/>
              <a:t>design </a:t>
            </a:r>
            <a:r>
              <a:rPr lang="en-US" sz="2800" baseline="30000" dirty="0"/>
              <a:t>impacts </a:t>
            </a:r>
            <a:r>
              <a:rPr lang="en-US" sz="2800" baseline="30000" dirty="0" smtClean="0"/>
              <a:t>medicine</a:t>
            </a:r>
            <a:r>
              <a:rPr lang="en-US" sz="2800" baseline="30000" dirty="0"/>
              <a:t>. </a:t>
            </a:r>
            <a:endParaRPr lang="en-US" sz="2800" baseline="30000" dirty="0" smtClean="0"/>
          </a:p>
          <a:p>
            <a:endParaRPr lang="en-US" sz="2800" baseline="30000" dirty="0"/>
          </a:p>
          <a:p>
            <a:r>
              <a:rPr lang="en-US" sz="2800" baseline="30000" dirty="0" smtClean="0"/>
              <a:t>• </a:t>
            </a:r>
            <a:r>
              <a:rPr lang="en-US" sz="2800" baseline="30000" dirty="0"/>
              <a:t>How is Dr. Maruyama working towards the UN </a:t>
            </a:r>
            <a:r>
              <a:rPr lang="en-US" sz="2800" baseline="30000" dirty="0" smtClean="0"/>
              <a:t>Sustainable</a:t>
            </a:r>
            <a:r>
              <a:rPr lang="en-US" sz="2800" dirty="0" smtClean="0"/>
              <a:t> </a:t>
            </a:r>
            <a:r>
              <a:rPr lang="en-US" sz="2800" baseline="30000" dirty="0" smtClean="0"/>
              <a:t>Development </a:t>
            </a:r>
            <a:r>
              <a:rPr lang="en-US" sz="2800" baseline="30000" dirty="0"/>
              <a:t>Goals?</a:t>
            </a:r>
          </a:p>
          <a:p>
            <a:endParaRPr lang="en-US" dirty="0"/>
          </a:p>
        </p:txBody>
      </p:sp>
    </p:spTree>
    <p:extLst>
      <p:ext uri="{BB962C8B-B14F-4D97-AF65-F5344CB8AC3E}">
        <p14:creationId xmlns:p14="http://schemas.microsoft.com/office/powerpoint/2010/main" val="14279549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normAutofit/>
          </a:bodyPr>
          <a:lstStyle/>
          <a:p>
            <a:pPr algn="l"/>
            <a:r>
              <a:rPr lang="en-US" sz="4000" b="1" dirty="0" smtClean="0">
                <a:solidFill>
                  <a:srgbClr val="1B9119"/>
                </a:solidFill>
              </a:rPr>
              <a:t>The Challenge</a:t>
            </a:r>
            <a:endParaRPr lang="en-US" sz="4000" b="1" dirty="0">
              <a:solidFill>
                <a:srgbClr val="1B9119"/>
              </a:solidFill>
            </a:endParaRPr>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1330230"/>
            <a:ext cx="8071338" cy="1200329"/>
          </a:xfrm>
          <a:prstGeom prst="rect">
            <a:avLst/>
          </a:prstGeom>
          <a:noFill/>
        </p:spPr>
        <p:txBody>
          <a:bodyPr wrap="square" rtlCol="0">
            <a:spAutoFit/>
          </a:bodyPr>
          <a:lstStyle/>
          <a:p>
            <a:r>
              <a:rPr lang="en-US" sz="2400" dirty="0" smtClean="0"/>
              <a:t>How can you design a simple product, tool, or health promotion campaign to effectively communicate a health message to children living in a rural, low income setting?</a:t>
            </a:r>
            <a:endParaRPr lang="en-US" sz="2400" dirty="0" smtClean="0"/>
          </a:p>
        </p:txBody>
      </p:sp>
      <p:sp>
        <p:nvSpPr>
          <p:cNvPr id="3" name="Rectangle 2"/>
          <p:cNvSpPr/>
          <p:nvPr/>
        </p:nvSpPr>
        <p:spPr>
          <a:xfrm>
            <a:off x="437322" y="5980650"/>
            <a:ext cx="1378904" cy="230832"/>
          </a:xfrm>
          <a:prstGeom prst="rect">
            <a:avLst/>
          </a:prstGeom>
        </p:spPr>
        <p:txBody>
          <a:bodyPr wrap="none">
            <a:spAutoFit/>
          </a:bodyPr>
          <a:lstStyle/>
          <a:p>
            <a:r>
              <a:rPr lang="en-US" sz="900" dirty="0" smtClean="0"/>
              <a:t>Photo Credit: ACGC. 2015</a:t>
            </a:r>
            <a:endParaRPr lang="en-US" sz="900" dirty="0"/>
          </a:p>
        </p:txBody>
      </p:sp>
    </p:spTree>
    <p:extLst>
      <p:ext uri="{BB962C8B-B14F-4D97-AF65-F5344CB8AC3E}">
        <p14:creationId xmlns:p14="http://schemas.microsoft.com/office/powerpoint/2010/main" val="1949307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745"/>
            <a:ext cx="8229600" cy="1143000"/>
          </a:xfrm>
        </p:spPr>
        <p:txBody>
          <a:bodyPr>
            <a:normAutofit/>
          </a:bodyPr>
          <a:lstStyle/>
          <a:p>
            <a:pPr algn="l"/>
            <a:r>
              <a:rPr lang="en-US" sz="4000" b="1" dirty="0" smtClean="0">
                <a:solidFill>
                  <a:srgbClr val="1B9119"/>
                </a:solidFill>
              </a:rPr>
              <a:t>Challenge Description</a:t>
            </a:r>
            <a:endParaRPr lang="en-US" sz="4000" b="1" dirty="0">
              <a:solidFill>
                <a:srgbClr val="1B9119"/>
              </a:solidFill>
            </a:endParaRPr>
          </a:p>
        </p:txBody>
      </p:sp>
      <p:sp>
        <p:nvSpPr>
          <p:cNvPr id="5" name="AutoShape 4" descr="A Healthy Eye and an Eye with A Catarac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457200" y="1330230"/>
            <a:ext cx="8071338" cy="4524315"/>
          </a:xfrm>
          <a:prstGeom prst="rect">
            <a:avLst/>
          </a:prstGeom>
          <a:noFill/>
        </p:spPr>
        <p:txBody>
          <a:bodyPr wrap="square" rtlCol="0">
            <a:spAutoFit/>
          </a:bodyPr>
          <a:lstStyle/>
          <a:p>
            <a:r>
              <a:rPr lang="en-US" sz="2400" dirty="0"/>
              <a:t>Students plan and design a product, tool or health promotion campaign for a non-profit organization working to address health issues in a developing country. Students may work with the organization to understand key health issues and the local context, including cultural understandings. Students research common health issues in the location, as well as treatments and prevention methods. </a:t>
            </a:r>
            <a:endParaRPr lang="en-US" sz="2400" dirty="0" smtClean="0"/>
          </a:p>
          <a:p>
            <a:endParaRPr lang="en-US" sz="2400" dirty="0"/>
          </a:p>
          <a:p>
            <a:r>
              <a:rPr lang="en-US" sz="2400" dirty="0" smtClean="0"/>
              <a:t>In </a:t>
            </a:r>
            <a:r>
              <a:rPr lang="en-US" sz="2400" dirty="0"/>
              <a:t>groups, students develop a simple tool or product that would help a health care worker visually explain the health issue to children. This tool is tested with children for its effectiveness in communicating the health issue. </a:t>
            </a:r>
            <a:endParaRPr lang="en-US" sz="2400" b="1" dirty="0"/>
          </a:p>
        </p:txBody>
      </p:sp>
    </p:spTree>
    <p:extLst>
      <p:ext uri="{BB962C8B-B14F-4D97-AF65-F5344CB8AC3E}">
        <p14:creationId xmlns:p14="http://schemas.microsoft.com/office/powerpoint/2010/main" val="2158582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10925</TotalTime>
  <Words>590</Words>
  <Application>Microsoft Office PowerPoint</Application>
  <PresentationFormat>On-screen Show (4:3)</PresentationFormat>
  <Paragraphs>66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Design for Health: CTF Challenge</vt:lpstr>
      <vt:lpstr>About ACGC</vt:lpstr>
      <vt:lpstr>About Dr. Michiko Maruyama</vt:lpstr>
      <vt:lpstr>About the: </vt:lpstr>
      <vt:lpstr>Design for Health: CTF Challenge</vt:lpstr>
      <vt:lpstr>Alberta Story:</vt:lpstr>
      <vt:lpstr>Discuss</vt:lpstr>
      <vt:lpstr>The Challenge</vt:lpstr>
      <vt:lpstr>Challenge Description</vt:lpstr>
      <vt:lpstr>Scenario</vt:lpstr>
      <vt:lpstr>Complete the Challenge</vt:lpstr>
      <vt:lpstr>Read more stories at www.together.acgc.ca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Restoring Sight, Transforming Lives</dc:title>
  <dc:creator>Guest User</dc:creator>
  <cp:lastModifiedBy>Windows User</cp:lastModifiedBy>
  <cp:revision>48</cp:revision>
  <dcterms:created xsi:type="dcterms:W3CDTF">2018-01-17T21:37:35Z</dcterms:created>
  <dcterms:modified xsi:type="dcterms:W3CDTF">2018-07-24T16:15:02Z</dcterms:modified>
</cp:coreProperties>
</file>